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8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0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1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0" r:id="rId2"/>
    <p:sldMasterId id="2147483725" r:id="rId3"/>
    <p:sldMasterId id="2147483728" r:id="rId4"/>
    <p:sldMasterId id="2147483731" r:id="rId5"/>
    <p:sldMasterId id="2147483743" r:id="rId6"/>
    <p:sldMasterId id="2147483768" r:id="rId7"/>
    <p:sldMasterId id="2147483772" r:id="rId8"/>
    <p:sldMasterId id="2147483775" r:id="rId9"/>
    <p:sldMasterId id="2147483795" r:id="rId10"/>
    <p:sldMasterId id="2147483799" r:id="rId11"/>
    <p:sldMasterId id="2147483802" r:id="rId12"/>
  </p:sldMasterIdLst>
  <p:notesMasterIdLst>
    <p:notesMasterId r:id="rId46"/>
  </p:notesMasterIdLst>
  <p:sldIdLst>
    <p:sldId id="287" r:id="rId13"/>
    <p:sldId id="293" r:id="rId14"/>
    <p:sldId id="288" r:id="rId15"/>
    <p:sldId id="292" r:id="rId16"/>
    <p:sldId id="5819" r:id="rId17"/>
    <p:sldId id="5820" r:id="rId18"/>
    <p:sldId id="291" r:id="rId19"/>
    <p:sldId id="256" r:id="rId20"/>
    <p:sldId id="542" r:id="rId21"/>
    <p:sldId id="5813" r:id="rId22"/>
    <p:sldId id="5812" r:id="rId23"/>
    <p:sldId id="536" r:id="rId24"/>
    <p:sldId id="675" r:id="rId25"/>
    <p:sldId id="544" r:id="rId26"/>
    <p:sldId id="5814" r:id="rId27"/>
    <p:sldId id="545" r:id="rId28"/>
    <p:sldId id="538" r:id="rId29"/>
    <p:sldId id="5817" r:id="rId30"/>
    <p:sldId id="5816" r:id="rId31"/>
    <p:sldId id="5808" r:id="rId32"/>
    <p:sldId id="556" r:id="rId33"/>
    <p:sldId id="637" r:id="rId34"/>
    <p:sldId id="638" r:id="rId35"/>
    <p:sldId id="560" r:id="rId36"/>
    <p:sldId id="577" r:id="rId37"/>
    <p:sldId id="584" r:id="rId38"/>
    <p:sldId id="554" r:id="rId39"/>
    <p:sldId id="685" r:id="rId40"/>
    <p:sldId id="267" r:id="rId41"/>
    <p:sldId id="282" r:id="rId42"/>
    <p:sldId id="289" r:id="rId43"/>
    <p:sldId id="290" r:id="rId44"/>
    <p:sldId id="5821" r:id="rId45"/>
  </p:sldIdLst>
  <p:sldSz cx="18288000" cy="10287000"/>
  <p:notesSz cx="6858000" cy="9144000"/>
  <p:defaultTextStyle>
    <a:defPPr>
      <a:defRPr lang="en-US"/>
    </a:defPPr>
    <a:lvl1pPr algn="l" defTabSz="91432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914324" algn="l" defTabSz="91432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828648" algn="l" defTabSz="91432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742971" algn="l" defTabSz="91432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3657295" algn="l" defTabSz="91432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4571619" algn="l" defTabSz="914324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5485943" algn="l" defTabSz="914324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6400267" algn="l" defTabSz="914324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7314591" algn="l" defTabSz="914324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32E1BFE-9EDE-E747-B9E1-8AEC78A19C30}">
          <p14:sldIdLst>
            <p14:sldId id="287"/>
            <p14:sldId id="293"/>
            <p14:sldId id="288"/>
            <p14:sldId id="292"/>
            <p14:sldId id="5819"/>
            <p14:sldId id="5820"/>
            <p14:sldId id="291"/>
            <p14:sldId id="256"/>
            <p14:sldId id="542"/>
            <p14:sldId id="5813"/>
            <p14:sldId id="5812"/>
            <p14:sldId id="536"/>
            <p14:sldId id="675"/>
            <p14:sldId id="544"/>
            <p14:sldId id="5814"/>
            <p14:sldId id="545"/>
            <p14:sldId id="538"/>
            <p14:sldId id="5817"/>
            <p14:sldId id="5816"/>
            <p14:sldId id="5808"/>
            <p14:sldId id="556"/>
            <p14:sldId id="637"/>
            <p14:sldId id="638"/>
            <p14:sldId id="560"/>
            <p14:sldId id="577"/>
            <p14:sldId id="584"/>
            <p14:sldId id="554"/>
            <p14:sldId id="685"/>
            <p14:sldId id="267"/>
            <p14:sldId id="282"/>
            <p14:sldId id="289"/>
            <p14:sldId id="290"/>
            <p14:sldId id="58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66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004382"/>
    <a:srgbClr val="002859"/>
    <a:srgbClr val="5D8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63" autoAdjust="0"/>
    <p:restoredTop sz="93588" autoAdjust="0"/>
  </p:normalViewPr>
  <p:slideViewPr>
    <p:cSldViewPr snapToGrid="0" snapToObjects="1" showGuides="1">
      <p:cViewPr varScale="1">
        <p:scale>
          <a:sx n="46" d="100"/>
          <a:sy n="46" d="100"/>
        </p:scale>
        <p:origin x="720" y="18"/>
      </p:cViewPr>
      <p:guideLst>
        <p:guide orient="horz" pos="766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62568-C69A-4E58-9FF3-174183CDE87A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3521D-CA18-4C2C-889B-2953F72867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6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74B383-E833-458D-87F0-A536E13A9622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42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3521D-CA18-4C2C-889B-2953F728670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9877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IBM Quantum Computing Scientists </a:t>
            </a:r>
            <a:r>
              <a:rPr lang="en-CA" dirty="0" err="1"/>
              <a:t>Hanhee</a:t>
            </a:r>
            <a:r>
              <a:rPr lang="en-CA" dirty="0"/>
              <a:t> Paik (left) and Sarah Sheldon (right) examine the hardware inside an open dilution fridge at the IBM Q Lab at IBM’s T. J. Watson Research Center in Yorktown, 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74B383-E833-458D-87F0-A536E13A9622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55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74B383-E833-458D-87F0-A536E13A9622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414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https://www.nist.gov/image/superpositiongif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74B383-E833-458D-87F0-A536E13A9622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79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https://www.nist.gov/image/entanglementrevjpg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74B383-E833-458D-87F0-A536E13A9622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23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https://airtable.com/invite/l?inviteId=inv69WXf036xIAWJT&amp;inviteToken=6e675e09fc653848b05a38179b7da1e9feb62d18976ba0453994c87aaceea410" TargetMode="External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ibm/type/master/ibm-plex.zip" TargetMode="Externa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4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269817" y="1170262"/>
            <a:ext cx="13671024" cy="3040096"/>
          </a:xfrm>
        </p:spPr>
        <p:txBody>
          <a:bodyPr/>
          <a:lstStyle>
            <a:lvl1pPr>
              <a:lnSpc>
                <a:spcPct val="80000"/>
              </a:lnSpc>
              <a:tabLst>
                <a:tab pos="952373" algn="l"/>
              </a:tabLst>
              <a:defRPr lang="en-US" baseline="0" dirty="0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69817" y="9031368"/>
            <a:ext cx="13671024" cy="736600"/>
          </a:xfrm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69817" y="5122329"/>
            <a:ext cx="13671024" cy="33020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368005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b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pg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5163" y="1354667"/>
            <a:ext cx="15174303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85163" y="4741334"/>
            <a:ext cx="12371738" cy="258510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85162" y="8106777"/>
            <a:ext cx="9692930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6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btm-m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pg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69817" y="8302257"/>
            <a:ext cx="10236931" cy="736600"/>
          </a:xfrm>
          <a:noFill/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69817" y="4614333"/>
            <a:ext cx="13745068" cy="250042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 i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269816" y="1277413"/>
            <a:ext cx="15884954" cy="2680754"/>
          </a:xfrm>
        </p:spPr>
        <p:txBody>
          <a:bodyPr/>
          <a:lstStyle>
            <a:lvl1pPr>
              <a:defRPr sz="11200" cap="none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02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btm-m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pg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5163" y="1354667"/>
            <a:ext cx="15174303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85163" y="4741334"/>
            <a:ext cx="12371738" cy="258510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85162" y="8106777"/>
            <a:ext cx="9692930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55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917839" y="9038856"/>
            <a:ext cx="10236931" cy="736600"/>
          </a:xfrm>
          <a:noFill/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69817" y="4614333"/>
            <a:ext cx="15884953" cy="250042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 i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269816" y="1277413"/>
            <a:ext cx="15884954" cy="2680754"/>
          </a:xfrm>
        </p:spPr>
        <p:txBody>
          <a:bodyPr/>
          <a:lstStyle>
            <a:lvl1pPr>
              <a:defRPr sz="11200" cap="none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38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5163" y="1354667"/>
            <a:ext cx="15174303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85163" y="4741334"/>
            <a:ext cx="15174303" cy="258510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66535" y="9059332"/>
            <a:ext cx="9692930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6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blu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253805" y="9060713"/>
            <a:ext cx="8380789" cy="736600"/>
          </a:xfrm>
          <a:noFill/>
        </p:spPr>
        <p:txBody>
          <a:bodyPr/>
          <a:lstStyle>
            <a:lvl1pPr>
              <a:defRPr sz="5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142835" y="1531414"/>
            <a:ext cx="15491760" cy="2913587"/>
          </a:xfrm>
        </p:spPr>
        <p:txBody>
          <a:bodyPr/>
          <a:lstStyle>
            <a:lvl1pPr>
              <a:defRPr sz="11200" b="0" i="0" cap="none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42835" y="4804833"/>
            <a:ext cx="15491759" cy="252209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905255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blu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5163" y="1545167"/>
            <a:ext cx="15174303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85163" y="4868335"/>
            <a:ext cx="15174303" cy="245533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274969" y="9059332"/>
            <a:ext cx="8084496" cy="783037"/>
          </a:xfrm>
        </p:spPr>
        <p:txBody>
          <a:bodyPr/>
          <a:lstStyle>
            <a:lvl1pPr algn="l">
              <a:defRPr sz="5200">
                <a:solidFill>
                  <a:schemeClr val="bg1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1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6580" y="1381927"/>
            <a:ext cx="12909799" cy="3040096"/>
          </a:xfrm>
        </p:spPr>
        <p:txBody>
          <a:bodyPr/>
          <a:lstStyle>
            <a:lvl1pPr>
              <a:defRPr sz="11200" cap="none" baseline="0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</a:t>
            </a:r>
            <a:br>
              <a:rPr lang="en-CA" dirty="0"/>
            </a:br>
            <a:r>
              <a:rPr lang="en-CA" dirty="0"/>
              <a:t>Master text style</a:t>
            </a:r>
            <a:endParaRPr lang="en-US" dirty="0"/>
          </a:p>
        </p:txBody>
      </p:sp>
      <p:pic>
        <p:nvPicPr>
          <p:cNvPr id="3" name="Picture 2" descr="UVic_vert_rev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328" y="852764"/>
            <a:ext cx="1271915" cy="1885950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761733" y="8905154"/>
            <a:ext cx="8635795" cy="736600"/>
          </a:xfrm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56580" y="4720168"/>
            <a:ext cx="12909800" cy="289983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6661970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3089" y="1545167"/>
            <a:ext cx="13375399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93089" y="4868335"/>
            <a:ext cx="13375399" cy="292099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931041" y="8900646"/>
            <a:ext cx="8265203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52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927" y="534603"/>
            <a:ext cx="16073436" cy="17145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927" y="2432458"/>
            <a:ext cx="16073436" cy="6681789"/>
          </a:xfrm>
        </p:spPr>
        <p:txBody>
          <a:bodyPr/>
          <a:lstStyle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1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873540" y="9644061"/>
            <a:ext cx="1268159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2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9817" y="1397000"/>
            <a:ext cx="14475906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69817" y="5207000"/>
            <a:ext cx="14475906" cy="32385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69816" y="9059332"/>
            <a:ext cx="14475340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74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75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927" y="534603"/>
            <a:ext cx="16073436" cy="17145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927" y="2432458"/>
            <a:ext cx="16073436" cy="6681789"/>
          </a:xfrm>
        </p:spPr>
        <p:txBody>
          <a:bodyPr/>
          <a:lstStyle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1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873541" y="9644061"/>
            <a:ext cx="1268159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098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927" y="534604"/>
            <a:ext cx="16073436" cy="17145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927" y="2432459"/>
            <a:ext cx="16073436" cy="6681791"/>
          </a:xfrm>
        </p:spPr>
        <p:txBody>
          <a:bodyPr/>
          <a:lstStyle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1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873541" y="9644063"/>
            <a:ext cx="1268159" cy="642941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21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23AD-9332-4C45-B4A4-2094D26C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61706-6A55-9447-ACE7-70DC42A02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9B84A-B292-8545-AC99-A81FC531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AA3A2-841E-6644-B69B-EBB231B19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02F33-95D6-7947-AA6C-4CC89BF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035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3ED4-C8DE-5C41-AC45-2B6A30FC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1069-F50C-C042-9589-2BCDF3B91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9313-E6A9-0945-8576-1C5906AA6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1807C-8626-1B45-B9D2-0A66A43E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20CA3-DAF4-2B4D-8EC3-9F8153C2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28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2086-6BC7-0245-8CD8-8EC1D87D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A41F9-8265-E246-8B91-51768BC0F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795D7-D23A-2649-885B-016F45EB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ACC3-68F5-E84C-9097-DC75CAEC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4320-CB32-8C49-98A6-047FD463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835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3135-7380-2B42-B130-957FD428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6ADD-6763-CA4C-B80E-551283B7D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AAE57-87BA-D946-9FA9-596A3CF51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17D13-9533-3045-8E61-BE363CA2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DA987-6B71-4D48-8E9E-5DAA6A95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533EE-B834-494D-8539-C0176BAB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183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D9A2-A521-8B42-BDEA-E61A7603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6DF39-BA43-F746-A0C4-FB24259F3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04BEC-07AC-1846-945E-A6C206C8A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C993A-44F2-CC44-B235-34DC03850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8C3E8-1937-4C49-83B4-DF56E662B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05FA5-8E55-CD42-9717-8AF1C2AC8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EFB36-D6D7-FE4A-8745-DDF6F2EE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2A88E6-66A2-2442-BCBD-C668028F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57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531B-33F2-1947-8228-A6B441E2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22824-8FDC-774B-BE83-30D880BA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5BAB5-5F12-A34D-A49C-F4C48FF5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599CC-D394-C540-9E0E-F4D491F6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4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BC4CFD-6067-6142-B7EB-E1880436E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E6221-E7B0-5A4F-8393-F98A0293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D7875-293B-7147-8AA2-391953E3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 edge/logo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68216" y="1403094"/>
            <a:ext cx="11385345" cy="3040096"/>
          </a:xfrm>
        </p:spPr>
        <p:txBody>
          <a:bodyPr/>
          <a:lstStyle>
            <a:lvl1pPr>
              <a:lnSpc>
                <a:spcPct val="80000"/>
              </a:lnSpc>
              <a:defRPr sz="11200" cap="none" baseline="0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8215" y="5028136"/>
            <a:ext cx="11385345" cy="337503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968215" y="9052535"/>
            <a:ext cx="11377677" cy="736600"/>
          </a:xfrm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90995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DBFA-AAE0-AE40-9D48-6AA42F74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1BF0-DB5E-7E47-A2D0-BF44AA9A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733B1-A175-3B4F-BF06-DB5EACED8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07260-443E-4E43-A513-A827E02C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6286E-A14D-484F-94C1-5579C33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D41C5-7ADC-4749-8F7C-A61AF426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5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DDD-779F-B247-A001-F615C71D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0D1B0C-B33B-F645-83A6-AC495B0CD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337D9-FA61-8440-9C4B-6EC85DFCE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D9348-71E4-ED47-A08C-E45359B9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C177C-80AD-9E4F-A3AA-470F6B17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CC047-A2C2-B446-9A87-D95BD6B0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378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FBDB-EEAD-6B4F-9920-0B4B096E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6DE72-44FB-524B-BBD1-4B709F8C0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B99E4-466A-7742-8564-96E1B3AA9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262D3-CCD5-9F41-BE17-AB040726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3104F-524D-E746-87DA-D4698A8B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81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406FA7-74B0-0740-9F2F-F6AF1FAE9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11F57-6D58-4341-A188-D67D97D93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8B83E-E732-D346-BF16-9B232C65F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66261-5661-CA4D-BC3C-FD1E9F5C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8479E-B1E6-1C43-8F10-19293B5E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86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to IBM Q Presentation Template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402336"/>
            <a:ext cx="8284464" cy="160934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Welcome to the IBM Q Presentation Template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2336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02336" y="2514092"/>
            <a:ext cx="8284464" cy="6559296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sz="2400" dirty="0"/>
              <a:t>This template is a living document, which will be upgraded on an ongoing basis.  It’s designed to ensure consistency across all IBM Q team member presentations. </a:t>
            </a:r>
          </a:p>
          <a:p>
            <a:pPr lvl="1"/>
            <a:r>
              <a:rPr lang="en-US" sz="2400" dirty="0"/>
              <a:t>The template includes standard IBM Q slides and sample slides demonstrating ways to apply some of the layouts.</a:t>
            </a:r>
          </a:p>
          <a:p>
            <a:pPr lvl="1"/>
            <a:r>
              <a:rPr lang="en-US" sz="2400" dirty="0"/>
              <a:t>Please be sure to remove unnecessary slides and replace all generic content with your own.</a:t>
            </a:r>
          </a:p>
          <a:p>
            <a:pPr lvl="1"/>
            <a:r>
              <a:rPr lang="en-US" sz="2400" dirty="0"/>
              <a:t>Do not create your own template or alter the template with variant colors or styles.</a:t>
            </a:r>
          </a:p>
          <a:p>
            <a:pPr lvl="1"/>
            <a:r>
              <a:rPr lang="en-US" sz="2400" dirty="0"/>
              <a:t>Contact Melissa Turesky with any questions about this template.</a:t>
            </a:r>
          </a:p>
          <a:p>
            <a:pPr lvl="1"/>
            <a:r>
              <a:rPr lang="en-US" sz="2400" dirty="0"/>
              <a:t>The template lives in the IBM Q Brand Center on </a:t>
            </a:r>
            <a:r>
              <a:rPr lang="en-US" sz="2400" dirty="0">
                <a:hlinkClick r:id="rId2"/>
              </a:rPr>
              <a:t>Airtable</a:t>
            </a:r>
            <a:r>
              <a:rPr lang="en-US" sz="2400" dirty="0"/>
              <a:t> and the IBM Q Content Exchange.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9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13716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defTabSz="914400"/>
            <a:r>
              <a:rPr lang="en-US" dirty="0"/>
              <a:t>Click to edit Master title slide</a:t>
            </a:r>
            <a:br>
              <a:rPr lang="en-US" dirty="0"/>
            </a:br>
            <a:r>
              <a:rPr lang="en-US" kern="0" dirty="0"/>
              <a:t>—</a:t>
            </a:r>
            <a:br>
              <a:rPr lang="en-US" kern="0" dirty="0"/>
            </a:br>
            <a:r>
              <a:rPr lang="en-US" b="0" kern="0" dirty="0"/>
              <a:t>First </a:t>
            </a:r>
            <a:r>
              <a:rPr lang="en-US" b="0" kern="0" dirty="0" err="1"/>
              <a:t>Lastname</a:t>
            </a:r>
            <a:br>
              <a:rPr lang="en-US" b="0" kern="0" dirty="0"/>
            </a:br>
            <a:r>
              <a:rPr lang="en-US" b="0" kern="0" dirty="0"/>
              <a:t>Job Title</a:t>
            </a:r>
            <a:br>
              <a:rPr lang="en-US" b="0" kern="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743F5-5B83-0B4B-A14D-7E21F425C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8991602"/>
            <a:ext cx="1670406" cy="588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487" y="402338"/>
            <a:ext cx="1043178" cy="42291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4639013-8983-F442-ACD8-CB91AD6404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2336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2250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402336"/>
            <a:ext cx="8284464" cy="1600200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6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or section divider with medium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18287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b="1" dirty="0">
                <a:latin typeface="+mj-lt"/>
              </a:rPr>
              <a:t>Part or Section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divider with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medium highlighted type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1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or section divider with medium type or typ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18287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="0" i="0">
                <a:latin typeface="+mj-lt"/>
              </a:defRPr>
            </a:lvl1pPr>
          </a:lstStyle>
          <a:p>
            <a:r>
              <a:rPr lang="en-US" dirty="0"/>
              <a:t>Part or Section divider with medium type or type and photo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86239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21" y="182880"/>
            <a:ext cx="17556344" cy="8808720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Big text.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9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 edge/logo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380" y="1587499"/>
            <a:ext cx="11830456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89380" y="5016500"/>
            <a:ext cx="11830455" cy="34290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89380" y="8953369"/>
            <a:ext cx="11830456" cy="952500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012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yo-chip spot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651267" y="9697790"/>
            <a:ext cx="179537" cy="1846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9A0D1F-40D6-3F47-9D57-B5C4C8A08730}"/>
              </a:ext>
            </a:extLst>
          </p:cNvPr>
          <p:cNvSpPr txBox="1">
            <a:spLocks/>
          </p:cNvSpPr>
          <p:nvPr userDrawn="1"/>
        </p:nvSpPr>
        <p:spPr>
          <a:xfrm>
            <a:off x="-7330" y="2250832"/>
            <a:ext cx="9147665" cy="8036168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228600" indent="-2286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/>
              <a:buChar char="–"/>
              <a:tabLst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514350" indent="-1714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800100" indent="-2222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–"/>
              <a:tabLst/>
              <a:defRPr sz="2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599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450586-CCF7-5547-BF67-79CCDD6E71D7}"/>
              </a:ext>
            </a:extLst>
          </p:cNvPr>
          <p:cNvSpPr txBox="1"/>
          <p:nvPr userDrawn="1"/>
        </p:nvSpPr>
        <p:spPr>
          <a:xfrm>
            <a:off x="13539103" y="4474813"/>
            <a:ext cx="436298" cy="54162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defPPr>
              <a:defRPr lang="en-US"/>
            </a:defPPr>
            <a:lvl1pPr defTabSz="457189">
              <a:lnSpc>
                <a:spcPct val="90000"/>
              </a:lnSpc>
              <a:defRPr sz="1800">
                <a:solidFill>
                  <a:srgbClr val="FFFFFF"/>
                </a:solidFill>
                <a:latin typeface="IBM Plex Sans"/>
              </a:defRPr>
            </a:lvl1pPr>
          </a:lstStyle>
          <a:p>
            <a:pPr algn="ctr"/>
            <a:endParaRPr lang="en-US" sz="3600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88C9CAF-49EC-3447-8291-5FEB291946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2019 IBM Corporation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DBB82BD-6C2F-9849-BD5D-52149AF19428}"/>
              </a:ext>
            </a:extLst>
          </p:cNvPr>
          <p:cNvSpPr txBox="1">
            <a:spLocks/>
          </p:cNvSpPr>
          <p:nvPr userDrawn="1"/>
        </p:nvSpPr>
        <p:spPr>
          <a:xfrm>
            <a:off x="17956067" y="10002590"/>
            <a:ext cx="179537" cy="1846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z="1200" smtClean="0"/>
              <a:pPr/>
              <a:t>‹#›</a:t>
            </a:fld>
            <a:endParaRPr lang="en-US" sz="1200"/>
          </a:p>
        </p:txBody>
      </p:sp>
      <p:pic>
        <p:nvPicPr>
          <p:cNvPr id="16" name="Picture 15" descr="A picture containing tube, indoor, table&#10;&#10;Description automatically generated">
            <a:extLst>
              <a:ext uri="{FF2B5EF4-FFF2-40B4-BE49-F238E27FC236}">
                <a16:creationId xmlns:a16="http://schemas.microsoft.com/office/drawing/2014/main" id="{AFBEACA9-3D61-8F4B-9AB5-44DC1FE36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8752" y="2"/>
            <a:ext cx="14519249" cy="1028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48E9DD-DF78-B842-ADA8-C929EE9920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248656" y="0"/>
            <a:ext cx="12801600" cy="10277856"/>
          </a:xfrm>
          <a:prstGeom prst="rect">
            <a:avLst/>
          </a:prstGeom>
        </p:spPr>
      </p:pic>
      <p:sp>
        <p:nvSpPr>
          <p:cNvPr id="20" name="Line">
            <a:extLst>
              <a:ext uri="{FF2B5EF4-FFF2-40B4-BE49-F238E27FC236}">
                <a16:creationId xmlns:a16="http://schemas.microsoft.com/office/drawing/2014/main" id="{E01BCA79-261C-C04D-8608-F4C458F420D0}"/>
              </a:ext>
            </a:extLst>
          </p:cNvPr>
          <p:cNvSpPr/>
          <p:nvPr userDrawn="1"/>
        </p:nvSpPr>
        <p:spPr>
          <a:xfrm>
            <a:off x="7523356" y="6794810"/>
            <a:ext cx="5158043" cy="1851209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</p:spPr>
        <p:txBody>
          <a:bodyPr lIns="91439" rIns="91439"/>
          <a:lstStyle/>
          <a:p>
            <a:pPr defTabSz="1371531">
              <a:defRPr/>
            </a:pPr>
            <a:endParaRPr sz="2599" kern="0" dirty="0">
              <a:solidFill>
                <a:srgbClr val="000000"/>
              </a:solidFill>
              <a:ea typeface="ヒラギノ角ゴ Pro W3" charset="0"/>
              <a:cs typeface="Calibri"/>
              <a:sym typeface="IBM Plex Sans"/>
            </a:endParaRP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FE236B5F-DC79-4945-ADC6-CFD32CFDF89F}"/>
              </a:ext>
            </a:extLst>
          </p:cNvPr>
          <p:cNvSpPr txBox="1">
            <a:spLocks/>
          </p:cNvSpPr>
          <p:nvPr userDrawn="1"/>
        </p:nvSpPr>
        <p:spPr>
          <a:xfrm>
            <a:off x="16874837" y="9697790"/>
            <a:ext cx="955967" cy="1846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01184DA6-6759-2347-96E1-795575B36596}"/>
              </a:ext>
            </a:extLst>
          </p:cNvPr>
          <p:cNvSpPr txBox="1">
            <a:spLocks/>
          </p:cNvSpPr>
          <p:nvPr userDrawn="1"/>
        </p:nvSpPr>
        <p:spPr>
          <a:xfrm>
            <a:off x="457332" y="9575804"/>
            <a:ext cx="8229468" cy="33337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81352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with Text Comparison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9A0D1F-40D6-3F47-9D57-B5C4C8A08730}"/>
              </a:ext>
            </a:extLst>
          </p:cNvPr>
          <p:cNvSpPr txBox="1">
            <a:spLocks/>
          </p:cNvSpPr>
          <p:nvPr userDrawn="1"/>
        </p:nvSpPr>
        <p:spPr>
          <a:xfrm>
            <a:off x="-7330" y="2250832"/>
            <a:ext cx="9147665" cy="8036168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228600" indent="-2286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/>
              <a:buChar char="–"/>
              <a:tabLst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514350" indent="-1714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800100" indent="-2222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–"/>
              <a:tabLst/>
              <a:defRPr sz="2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599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450586-CCF7-5547-BF67-79CCDD6E71D7}"/>
              </a:ext>
            </a:extLst>
          </p:cNvPr>
          <p:cNvSpPr txBox="1"/>
          <p:nvPr userDrawn="1"/>
        </p:nvSpPr>
        <p:spPr>
          <a:xfrm>
            <a:off x="13539103" y="4474813"/>
            <a:ext cx="436298" cy="54162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defPPr>
              <a:defRPr lang="en-US"/>
            </a:defPPr>
            <a:lvl1pPr defTabSz="457189">
              <a:lnSpc>
                <a:spcPct val="90000"/>
              </a:lnSpc>
              <a:defRPr sz="1800">
                <a:solidFill>
                  <a:srgbClr val="FFFFFF"/>
                </a:solidFill>
                <a:latin typeface="IBM Plex Sans"/>
              </a:defRPr>
            </a:lvl1pPr>
          </a:lstStyle>
          <a:p>
            <a:pPr algn="ctr"/>
            <a:endParaRPr lang="en-US" sz="3600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7331" y="2250830"/>
            <a:ext cx="9144000" cy="8050925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51465" y="2250832"/>
            <a:ext cx="9136538" cy="8036168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38978" y="402338"/>
            <a:ext cx="13536420" cy="1611914"/>
          </a:xfrm>
        </p:spPr>
        <p:txBody>
          <a:bodyPr/>
          <a:lstStyle>
            <a:lvl1pPr>
              <a:defRPr sz="5201"/>
            </a:lvl1pPr>
          </a:lstStyle>
          <a:p>
            <a:r>
              <a:rPr lang="en-US" dirty="0"/>
              <a:t>Two Image with Text Comparison</a:t>
            </a:r>
            <a:br>
              <a:rPr lang="en-US" dirty="0"/>
            </a:br>
            <a:r>
              <a:rPr lang="en-US" dirty="0"/>
              <a:t>Lorem ipsum dolor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88C9CAF-49EC-3447-8291-5FEB291946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5F056B2-C6F8-3349-9F8A-98E88C9ADB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1" y="9575803"/>
            <a:ext cx="3657464" cy="333374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3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with large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78" y="404906"/>
            <a:ext cx="8266176" cy="160934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Definition with large callout </a:t>
            </a:r>
            <a:br>
              <a:rPr lang="en-US" dirty="0"/>
            </a:br>
            <a:r>
              <a:rPr lang="en-US" dirty="0"/>
              <a:t>Lorem ipsum dolor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8977" y="2433080"/>
            <a:ext cx="8885327" cy="6723888"/>
          </a:xfrm>
          <a:prstGeom prst="rect">
            <a:avLst/>
          </a:prstGeom>
        </p:spPr>
        <p:txBody>
          <a:bodyPr/>
          <a:lstStyle>
            <a:lvl1pPr marL="0" marR="0" indent="0" algn="l" defTabSz="1828755" rtl="0" eaLnBrk="1" fontAlgn="base" latinLnBrk="0" hangingPunct="1">
              <a:lnSpc>
                <a:spcPct val="90000"/>
              </a:lnSpc>
              <a:spcBef>
                <a:spcPts val="2201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tabLst/>
              <a:defRPr sz="3200" b="0" baseline="0">
                <a:solidFill>
                  <a:srgbClr val="171717"/>
                </a:solidFill>
                <a:latin typeface="+mj-lt"/>
              </a:defRPr>
            </a:lvl1pPr>
          </a:lstStyle>
          <a:p>
            <a:pPr marL="0" marR="0" lvl="0" indent="0" algn="l" defTabSz="1828755" rtl="0" eaLnBrk="1" fontAlgn="base" latinLnBrk="0" hangingPunct="1">
              <a:lnSpc>
                <a:spcPct val="90000"/>
              </a:lnSpc>
              <a:spcBef>
                <a:spcPts val="2201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9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2</a:t>
            </a:r>
            <a:r>
              <a:rPr kumimoji="0" lang="en-US" sz="19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N</a:t>
            </a:r>
            <a:r>
              <a:rPr kumimoji="0" lang="en-US" sz="19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 bits.</a:t>
            </a:r>
          </a:p>
        </p:txBody>
      </p:sp>
    </p:spTree>
    <p:extLst>
      <p:ext uri="{BB962C8B-B14F-4D97-AF65-F5344CB8AC3E}">
        <p14:creationId xmlns:p14="http://schemas.microsoft.com/office/powerpoint/2010/main" val="21559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D89C728-7728-BE43-9530-D6BB74B6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336"/>
            <a:ext cx="8266176" cy="160934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Possible applications for quantum computing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92E95B4-BC1F-F344-8C8D-02B2B1A708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F3F19F59-6A14-F544-AEA8-29439D519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1" y="9575803"/>
            <a:ext cx="3657464" cy="3333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D3C5F9B-F99A-4F4B-97FA-4B290281DC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912" y="5327374"/>
            <a:ext cx="5120640" cy="362447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z="2201" b="1" dirty="0">
                <a:solidFill>
                  <a:schemeClr val="bg1"/>
                </a:solidFill>
              </a:rPr>
              <a:t>Chemistry</a:t>
            </a:r>
          </a:p>
          <a:p>
            <a:r>
              <a:rPr lang="en-US" sz="2201" dirty="0">
                <a:solidFill>
                  <a:schemeClr val="bg1"/>
                </a:solidFill>
              </a:rPr>
              <a:t>Material design, oil and gas, drug discovery 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8B085D7-ABE8-E247-B45A-874242DF4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4536" y="5327374"/>
            <a:ext cx="5120640" cy="362447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buClr>
                <a:srgbClr val="000000"/>
              </a:buClr>
            </a:pPr>
            <a:r>
              <a:rPr lang="en-US" sz="2201" b="1" dirty="0">
                <a:solidFill>
                  <a:schemeClr val="bg1"/>
                </a:solidFill>
              </a:rPr>
              <a:t>Artificial Intelligence</a:t>
            </a:r>
          </a:p>
          <a:p>
            <a:pPr lvl="0">
              <a:buClr>
                <a:srgbClr val="000000"/>
              </a:buClr>
            </a:pPr>
            <a:r>
              <a:rPr lang="en-US" sz="2201" dirty="0">
                <a:solidFill>
                  <a:schemeClr val="bg1"/>
                </a:solidFill>
              </a:rPr>
              <a:t>Classification, machine learning, linear algebra</a:t>
            </a:r>
          </a:p>
          <a:p>
            <a:pPr>
              <a:buClr>
                <a:srgbClr val="000000"/>
              </a:buClr>
            </a:pPr>
            <a:r>
              <a:rPr lang="en-US" sz="2201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D689E42-D004-3E45-8235-121E0E7CE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0160" y="5327374"/>
            <a:ext cx="5120640" cy="362447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buClr>
                <a:srgbClr val="000000"/>
              </a:buClr>
            </a:pPr>
            <a:r>
              <a:rPr lang="en-US" sz="2201" b="1" dirty="0">
                <a:solidFill>
                  <a:schemeClr val="bg1"/>
                </a:solidFill>
              </a:rPr>
              <a:t>Financial Services</a:t>
            </a:r>
          </a:p>
          <a:p>
            <a:pPr lvl="0">
              <a:buClr>
                <a:srgbClr val="000000"/>
              </a:buClr>
            </a:pPr>
            <a:r>
              <a:rPr lang="en-US" sz="2201" dirty="0">
                <a:solidFill>
                  <a:schemeClr val="bg1"/>
                </a:solidFill>
              </a:rPr>
              <a:t>Asset pricing, risk analysis, rare event simulation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671D58-4CE5-2244-8B55-C5FD9FC7CCD7}"/>
              </a:ext>
            </a:extLst>
          </p:cNvPr>
          <p:cNvGrpSpPr/>
          <p:nvPr userDrawn="1"/>
        </p:nvGrpSpPr>
        <p:grpSpPr>
          <a:xfrm>
            <a:off x="6566453" y="2578101"/>
            <a:ext cx="2305878" cy="2305878"/>
            <a:chOff x="3283226" y="1289050"/>
            <a:chExt cx="1152939" cy="115293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D07CFC-747D-A946-A893-B073A7A408E2}"/>
                </a:ext>
              </a:extLst>
            </p:cNvPr>
            <p:cNvSpPr/>
            <p:nvPr/>
          </p:nvSpPr>
          <p:spPr bwMode="auto">
            <a:xfrm>
              <a:off x="3283226" y="1289050"/>
              <a:ext cx="1152939" cy="1152939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defTabSz="182875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1" dirty="0">
                <a:solidFill>
                  <a:srgbClr val="191919"/>
                </a:solidFill>
                <a:latin typeface="HelvNeue Light for IBM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9FCEE2-36AC-E04F-AEE3-7FD30CCA1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1984" y="1535866"/>
              <a:ext cx="698284" cy="64009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39A4A7-F9DE-684C-BB56-31498D5F5AB8}"/>
              </a:ext>
            </a:extLst>
          </p:cNvPr>
          <p:cNvGrpSpPr/>
          <p:nvPr userDrawn="1"/>
        </p:nvGrpSpPr>
        <p:grpSpPr>
          <a:xfrm>
            <a:off x="457202" y="2578101"/>
            <a:ext cx="2305878" cy="2305878"/>
            <a:chOff x="228600" y="1289050"/>
            <a:chExt cx="1152939" cy="115293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5B231D8-4FC3-574B-A5C2-6ED7CE79FFEB}"/>
                </a:ext>
              </a:extLst>
            </p:cNvPr>
            <p:cNvSpPr/>
            <p:nvPr/>
          </p:nvSpPr>
          <p:spPr bwMode="auto">
            <a:xfrm>
              <a:off x="228600" y="1289050"/>
              <a:ext cx="1152939" cy="1152939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defTabSz="182875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1" dirty="0">
                <a:solidFill>
                  <a:srgbClr val="191919"/>
                </a:solidFill>
                <a:latin typeface="HelvNeue Light for IBM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D7592B-9A95-194D-8398-0B4A58ADD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265" y="1539901"/>
              <a:ext cx="484920" cy="64009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3AFBBA-B5D7-4844-95CD-02BEFF631B3D}"/>
              </a:ext>
            </a:extLst>
          </p:cNvPr>
          <p:cNvGrpSpPr/>
          <p:nvPr userDrawn="1"/>
        </p:nvGrpSpPr>
        <p:grpSpPr>
          <a:xfrm>
            <a:off x="12728715" y="2578101"/>
            <a:ext cx="2305878" cy="2305878"/>
            <a:chOff x="6364357" y="1289050"/>
            <a:chExt cx="1152939" cy="115293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24A0B41-ECF8-0E4F-8804-6C2DED033550}"/>
                </a:ext>
              </a:extLst>
            </p:cNvPr>
            <p:cNvSpPr/>
            <p:nvPr/>
          </p:nvSpPr>
          <p:spPr bwMode="auto">
            <a:xfrm>
              <a:off x="6364357" y="1289050"/>
              <a:ext cx="1152939" cy="1152939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defTabSz="182875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1" dirty="0">
                <a:solidFill>
                  <a:srgbClr val="191919"/>
                </a:solidFill>
                <a:latin typeface="HelvNeue Light for IBM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1C87D16-1AFE-944C-9771-771F58CE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581" y="1561611"/>
              <a:ext cx="640094" cy="640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9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ed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B8BB7C3-7AA2-1C4C-9A4C-EAE9EF5F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336"/>
            <a:ext cx="8284464" cy="160934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Numbered facts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9F1E441A-A060-FE4C-B6B2-CA5554FC55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95EFAFA8-9C9E-0D49-B229-53874C8992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1" y="9575803"/>
            <a:ext cx="3657464" cy="333374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7CAA9D-30A3-0945-A6D0-936F3C668D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912" y="3109884"/>
            <a:ext cx="3675888" cy="6504432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en-US" sz="96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1</a:t>
            </a:r>
          </a:p>
          <a:p>
            <a:pPr lvl="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en-US" sz="2400" dirty="0">
                <a:solidFill>
                  <a:schemeClr val="bg1"/>
                </a:solidFill>
              </a:rPr>
              <a:t>Lorem ipsum dolor sit </a:t>
            </a:r>
            <a:r>
              <a:rPr lang="en-US" sz="2400" dirty="0" err="1">
                <a:solidFill>
                  <a:schemeClr val="bg1"/>
                </a:solidFill>
              </a:rPr>
              <a:t>amet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donec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quam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felis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ultricies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nec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pellentesque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pretium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quis</a:t>
            </a:r>
            <a:r>
              <a:rPr lang="en-US" sz="2400" dirty="0">
                <a:solidFill>
                  <a:schemeClr val="bg1"/>
                </a:solidFill>
              </a:rPr>
              <a:t> sem. </a:t>
            </a:r>
            <a:r>
              <a:rPr lang="en-US" sz="2400" dirty="0" err="1">
                <a:solidFill>
                  <a:schemeClr val="bg1"/>
                </a:solidFill>
              </a:rPr>
              <a:t>Nulla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consequat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massa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quis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enim</a:t>
            </a:r>
            <a:r>
              <a:rPr lang="en-US" sz="2400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1C690D6-D192-5242-825C-6E9DB2696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0912" y="3109884"/>
            <a:ext cx="3675888" cy="6504432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en-US" sz="96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2</a:t>
            </a:r>
          </a:p>
          <a:p>
            <a:pPr lvl="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en-US" sz="2400" dirty="0">
                <a:solidFill>
                  <a:schemeClr val="bg1"/>
                </a:solidFill>
              </a:rPr>
              <a:t>Lorem ipsum dolor sit amet donec quam felis ultricies nec pellentesque eu pretium quis sem. Nulla consequat massa quis enim. 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7E8D9BB-37B4-F048-A82C-C51F1E405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82912" y="3109884"/>
            <a:ext cx="3675888" cy="6504432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en-US" sz="96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3</a:t>
            </a:r>
          </a:p>
          <a:p>
            <a:pPr lvl="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en-US" sz="2400" dirty="0">
                <a:solidFill>
                  <a:schemeClr val="bg1"/>
                </a:solidFill>
              </a:rPr>
              <a:t>Lorem ipsum dolor sit amet donec quam felis ultricies nec pellentesque eu pretium quis sem. Nulla consequat massa quis enim. 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8A5FF04-808C-B340-BBBF-90886BDC88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154912" y="3109884"/>
            <a:ext cx="3675888" cy="6504432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en-US" sz="96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4</a:t>
            </a:r>
          </a:p>
          <a:p>
            <a:pPr lvl="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en-US" sz="2400" dirty="0">
                <a:solidFill>
                  <a:schemeClr val="bg1"/>
                </a:solidFill>
              </a:rPr>
              <a:t>Lorem ipsum dolor sit amet donec quam felis ultricies nec pellentesque eu pretium quis sem. Nulla consequat massa quis enim. </a:t>
            </a:r>
          </a:p>
        </p:txBody>
      </p:sp>
    </p:spTree>
    <p:extLst>
      <p:ext uri="{BB962C8B-B14F-4D97-AF65-F5344CB8AC3E}">
        <p14:creationId xmlns:p14="http://schemas.microsoft.com/office/powerpoint/2010/main" val="34321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s of quantum computing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BD8EB83-A684-614E-8A4C-2083DB79D65E}"/>
              </a:ext>
            </a:extLst>
          </p:cNvPr>
          <p:cNvSpPr/>
          <p:nvPr userDrawn="1"/>
        </p:nvSpPr>
        <p:spPr>
          <a:xfrm>
            <a:off x="4006867" y="2480276"/>
            <a:ext cx="9010481" cy="5858358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438091" eaLnBrk="0" hangingPunct="0">
              <a:defRPr/>
            </a:pPr>
            <a:r>
              <a:rPr lang="en-US" sz="4001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E88FF2-9813-024D-B3CE-92005BCA7DB1}"/>
              </a:ext>
            </a:extLst>
          </p:cNvPr>
          <p:cNvSpPr/>
          <p:nvPr userDrawn="1"/>
        </p:nvSpPr>
        <p:spPr>
          <a:xfrm>
            <a:off x="5364332" y="3748159"/>
            <a:ext cx="9613920" cy="3899066"/>
          </a:xfrm>
          <a:prstGeom prst="ellipse">
            <a:avLst/>
          </a:prstGeom>
          <a:solidFill>
            <a:srgbClr val="031973">
              <a:alpha val="8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438091" eaLnBrk="0" hangingPunct="0">
              <a:defRPr/>
            </a:pPr>
            <a:endParaRPr lang="en-US" sz="4001" kern="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D9E5D7A-BDAE-DB44-96BE-30940370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02337"/>
            <a:ext cx="15106266" cy="660113"/>
          </a:xfrm>
        </p:spPr>
        <p:txBody>
          <a:bodyPr>
            <a:normAutofit fontScale="90000"/>
          </a:bodyPr>
          <a:lstStyle/>
          <a:p>
            <a:r>
              <a:rPr lang="en-US" sz="5201" b="0" dirty="0">
                <a:ea typeface="HelvNeue Bold for IBM" charset="0"/>
                <a:cs typeface="HelvNeue Bold for IBM" charset="0"/>
              </a:rPr>
              <a:t>Applications of quantum computing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E5C1C3-7DF9-F649-8ADC-A2F42DEE4E0C}"/>
              </a:ext>
            </a:extLst>
          </p:cNvPr>
          <p:cNvSpPr/>
          <p:nvPr userDrawn="1"/>
        </p:nvSpPr>
        <p:spPr>
          <a:xfrm>
            <a:off x="10352140" y="5224098"/>
            <a:ext cx="3141308" cy="86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71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1" dirty="0">
                <a:solidFill>
                  <a:schemeClr val="bg1"/>
                </a:solidFill>
                <a:ea typeface="Arial" charset="0"/>
                <a:cs typeface="Arial" charset="0"/>
              </a:rPr>
              <a:t>Quantum </a:t>
            </a:r>
            <a:br>
              <a:rPr lang="en-US" sz="2801" dirty="0">
                <a:solidFill>
                  <a:schemeClr val="bg1"/>
                </a:solidFill>
                <a:ea typeface="Arial" charset="0"/>
                <a:cs typeface="Arial" charset="0"/>
              </a:rPr>
            </a:br>
            <a:r>
              <a:rPr lang="en-US" sz="2801" dirty="0">
                <a:solidFill>
                  <a:schemeClr val="bg1"/>
                </a:solidFill>
                <a:ea typeface="Arial" charset="0"/>
                <a:cs typeface="Arial" charset="0"/>
              </a:rPr>
              <a:t>possible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C18D2-8D98-FB45-8774-F08867FE9324}"/>
              </a:ext>
            </a:extLst>
          </p:cNvPr>
          <p:cNvSpPr/>
          <p:nvPr userDrawn="1"/>
        </p:nvSpPr>
        <p:spPr>
          <a:xfrm>
            <a:off x="10869017" y="8551874"/>
            <a:ext cx="3515687" cy="523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662">
              <a:defRPr/>
            </a:pPr>
            <a:r>
              <a:rPr lang="en-US" sz="2801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Factoring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029E09-2BAE-C948-88E0-0A1B95DCEACB}"/>
              </a:ext>
            </a:extLst>
          </p:cNvPr>
          <p:cNvSpPr/>
          <p:nvPr userDrawn="1"/>
        </p:nvSpPr>
        <p:spPr>
          <a:xfrm>
            <a:off x="13244386" y="8120075"/>
            <a:ext cx="5935754" cy="95436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defTabSz="1828662">
              <a:defRPr/>
            </a:pPr>
            <a:r>
              <a:rPr lang="en-US" sz="2801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Simulating quantum </a:t>
            </a:r>
            <a:br>
              <a:rPr lang="en-US" sz="2801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</a:br>
            <a:r>
              <a:rPr lang="en-US" sz="2801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mechanics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B323EF-F89F-114A-9335-0EF2344CB416}"/>
              </a:ext>
            </a:extLst>
          </p:cNvPr>
          <p:cNvSpPr/>
          <p:nvPr userDrawn="1"/>
        </p:nvSpPr>
        <p:spPr>
          <a:xfrm>
            <a:off x="1773192" y="7698259"/>
            <a:ext cx="4007340" cy="954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662">
              <a:defRPr/>
            </a:pPr>
            <a:r>
              <a:rPr lang="en-US" sz="2801" i="1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Quantum Advantage with Shallow Circuits </a:t>
            </a:r>
            <a:r>
              <a:rPr lang="en-US" sz="2801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IBM 2018</a:t>
            </a:r>
            <a:endParaRPr lang="en-US" sz="2801" i="1" kern="0" dirty="0">
              <a:solidFill>
                <a:srgbClr val="FFFFFF"/>
              </a:solidFill>
              <a:ea typeface="Helvetica Neue" charset="0"/>
              <a:cs typeface="Helvetica Neue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4AED58-C0FF-B545-B312-8F2A3490AC12}"/>
              </a:ext>
            </a:extLst>
          </p:cNvPr>
          <p:cNvSpPr/>
          <p:nvPr userDrawn="1"/>
        </p:nvSpPr>
        <p:spPr>
          <a:xfrm>
            <a:off x="12966190" y="1441258"/>
            <a:ext cx="3515687" cy="3837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828710" eaLnBrk="0" fontAlgn="base" hangingPunct="0">
              <a:spcBef>
                <a:spcPts val="1601"/>
              </a:spcBef>
              <a:spcAft>
                <a:spcPts val="1601"/>
              </a:spcAft>
              <a:defRPr/>
            </a:pPr>
            <a:r>
              <a:rPr lang="en-US" sz="2801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Applications</a:t>
            </a:r>
          </a:p>
          <a:p>
            <a:pPr marL="365751" defTabSz="1828710" eaLnBrk="0" fontAlgn="base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1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Chemistry</a:t>
            </a:r>
            <a:br>
              <a:rPr lang="en-US" sz="2801" dirty="0">
                <a:solidFill>
                  <a:srgbClr val="FFFFFF"/>
                </a:solidFill>
                <a:ea typeface="Helvetica Light" charset="0"/>
                <a:cs typeface="Helvetica Light" charset="0"/>
              </a:rPr>
            </a:br>
            <a:r>
              <a:rPr lang="en-US" sz="2801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Materials</a:t>
            </a:r>
            <a:br>
              <a:rPr lang="en-US" sz="2801" dirty="0">
                <a:solidFill>
                  <a:srgbClr val="FFFFFF"/>
                </a:solidFill>
                <a:ea typeface="Helvetica Light" charset="0"/>
                <a:cs typeface="Helvetica Light" charset="0"/>
              </a:rPr>
            </a:br>
            <a:r>
              <a:rPr lang="en-US" sz="2801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Machine learning</a:t>
            </a:r>
            <a:br>
              <a:rPr lang="en-US" sz="2801" dirty="0">
                <a:solidFill>
                  <a:srgbClr val="FFFFFF"/>
                </a:solidFill>
                <a:ea typeface="Helvetica Light" charset="0"/>
                <a:cs typeface="Helvetica Light" charset="0"/>
              </a:rPr>
            </a:br>
            <a:r>
              <a:rPr lang="en-US" sz="2801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Optimization</a:t>
            </a:r>
          </a:p>
          <a:p>
            <a:pPr defTabSz="1828710" eaLnBrk="0" fontAlgn="base" hangingPunct="0">
              <a:spcBef>
                <a:spcPts val="1601"/>
              </a:spcBef>
              <a:spcAft>
                <a:spcPts val="1601"/>
              </a:spcAft>
              <a:defRPr/>
            </a:pPr>
            <a:endParaRPr lang="en-US" sz="2801" dirty="0">
              <a:solidFill>
                <a:srgbClr val="FFFFFF"/>
              </a:solidFill>
              <a:ea typeface="Helvetica Light" charset="0"/>
              <a:cs typeface="Helvetica Light" charset="0"/>
            </a:endParaRPr>
          </a:p>
          <a:p>
            <a:pPr defTabSz="1828710" eaLnBrk="0" fontAlgn="base" hangingPunct="0">
              <a:spcBef>
                <a:spcPts val="1601"/>
              </a:spcBef>
              <a:spcAft>
                <a:spcPts val="1601"/>
              </a:spcAft>
              <a:defRPr/>
            </a:pPr>
            <a:endParaRPr lang="en-US" sz="2801" dirty="0">
              <a:solidFill>
                <a:srgbClr val="FFFFFF"/>
              </a:solidFill>
              <a:ea typeface="Helvetica Light" charset="0"/>
              <a:cs typeface="Helvetica Light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E4F80B-30A3-B04F-9B07-8AAE60797944}"/>
              </a:ext>
            </a:extLst>
          </p:cNvPr>
          <p:cNvSpPr/>
          <p:nvPr userDrawn="1"/>
        </p:nvSpPr>
        <p:spPr>
          <a:xfrm>
            <a:off x="6030958" y="4524758"/>
            <a:ext cx="4461110" cy="234586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2438091" eaLnBrk="0" hangingPunct="0">
              <a:lnSpc>
                <a:spcPct val="90000"/>
              </a:lnSpc>
              <a:defRPr/>
            </a:pPr>
            <a:r>
              <a:rPr lang="en-US" sz="2801" kern="0" dirty="0">
                <a:ea typeface="Arial" charset="0"/>
                <a:cs typeface="Arial" charset="0"/>
              </a:rPr>
              <a:t>Easy </a:t>
            </a:r>
            <a:br>
              <a:rPr lang="en-US" sz="2801" kern="0" dirty="0">
                <a:ea typeface="Arial" charset="0"/>
                <a:cs typeface="Arial" charset="0"/>
              </a:rPr>
            </a:br>
            <a:r>
              <a:rPr lang="en-US" sz="2801" kern="0" dirty="0">
                <a:ea typeface="Arial" charset="0"/>
                <a:cs typeface="Arial" charset="0"/>
              </a:rPr>
              <a:t>problems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9DA998-9CC5-B744-8DAF-E7D0F5629062}"/>
              </a:ext>
            </a:extLst>
          </p:cNvPr>
          <p:cNvSpPr/>
          <p:nvPr userDrawn="1"/>
        </p:nvSpPr>
        <p:spPr>
          <a:xfrm>
            <a:off x="5364334" y="2723043"/>
            <a:ext cx="6295544" cy="86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71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1" dirty="0">
                <a:solidFill>
                  <a:schemeClr val="bg1"/>
                </a:solidFill>
                <a:cs typeface="Arial" charset="0"/>
              </a:rPr>
              <a:t>Hard problems </a:t>
            </a:r>
            <a:br>
              <a:rPr lang="en-US" sz="2801" dirty="0">
                <a:solidFill>
                  <a:schemeClr val="bg1"/>
                </a:solidFill>
                <a:cs typeface="Arial" charset="0"/>
              </a:rPr>
            </a:br>
            <a:r>
              <a:rPr lang="en-US" sz="2801" dirty="0">
                <a:solidFill>
                  <a:schemeClr val="bg1"/>
                </a:solidFill>
                <a:cs typeface="Arial" charset="0"/>
              </a:rPr>
              <a:t>for classical computers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1D31E8-3A0C-B547-95E1-409BFD676902}"/>
              </a:ext>
            </a:extLst>
          </p:cNvPr>
          <p:cNvCxnSpPr>
            <a:cxnSpLocks/>
          </p:cNvCxnSpPr>
          <p:nvPr userDrawn="1"/>
        </p:nvCxnSpPr>
        <p:spPr>
          <a:xfrm>
            <a:off x="13281911" y="6906958"/>
            <a:ext cx="0" cy="2073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3B0F3F1-6382-A143-A35F-BB5975E99C14}"/>
              </a:ext>
            </a:extLst>
          </p:cNvPr>
          <p:cNvSpPr/>
          <p:nvPr userDrawn="1"/>
        </p:nvSpPr>
        <p:spPr>
          <a:xfrm>
            <a:off x="10752381" y="6577923"/>
            <a:ext cx="329034" cy="32903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47D4C9-0E2E-D142-885D-0514280112FE}"/>
              </a:ext>
            </a:extLst>
          </p:cNvPr>
          <p:cNvCxnSpPr>
            <a:cxnSpLocks/>
          </p:cNvCxnSpPr>
          <p:nvPr userDrawn="1"/>
        </p:nvCxnSpPr>
        <p:spPr>
          <a:xfrm>
            <a:off x="10907010" y="6906958"/>
            <a:ext cx="0" cy="2073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6C7AE4-31F1-6845-9A15-CF60E67F0A60}"/>
              </a:ext>
            </a:extLst>
          </p:cNvPr>
          <p:cNvCxnSpPr>
            <a:cxnSpLocks/>
          </p:cNvCxnSpPr>
          <p:nvPr userDrawn="1"/>
        </p:nvCxnSpPr>
        <p:spPr>
          <a:xfrm flipH="1">
            <a:off x="5741314" y="5862208"/>
            <a:ext cx="2" cy="311779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2D1AE3-40F0-B34A-993B-8A32E1A60531}"/>
              </a:ext>
            </a:extLst>
          </p:cNvPr>
          <p:cNvCxnSpPr>
            <a:cxnSpLocks/>
          </p:cNvCxnSpPr>
          <p:nvPr userDrawn="1"/>
        </p:nvCxnSpPr>
        <p:spPr>
          <a:xfrm>
            <a:off x="12801350" y="1531736"/>
            <a:ext cx="0" cy="29012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39B63F2-F454-2B4C-B85A-8F9567EBFA61}"/>
              </a:ext>
            </a:extLst>
          </p:cNvPr>
          <p:cNvSpPr/>
          <p:nvPr userDrawn="1"/>
        </p:nvSpPr>
        <p:spPr>
          <a:xfrm>
            <a:off x="13112123" y="6577923"/>
            <a:ext cx="329034" cy="32903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1FD35B-5ACD-054F-9E40-2291F472AF5C}"/>
              </a:ext>
            </a:extLst>
          </p:cNvPr>
          <p:cNvSpPr/>
          <p:nvPr userDrawn="1"/>
        </p:nvSpPr>
        <p:spPr>
          <a:xfrm>
            <a:off x="5575697" y="5520851"/>
            <a:ext cx="329034" cy="32903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BA7552-8E25-D943-93D9-20C0EBC92D77}"/>
              </a:ext>
            </a:extLst>
          </p:cNvPr>
          <p:cNvSpPr/>
          <p:nvPr userDrawn="1"/>
        </p:nvSpPr>
        <p:spPr>
          <a:xfrm>
            <a:off x="12645363" y="4418213"/>
            <a:ext cx="329034" cy="32903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6FC66287-5528-5042-8DE5-36805F314E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FE28A41-7F3A-0342-A499-CEAB5D1AC2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1" y="9575803"/>
            <a:ext cx="3657464" cy="333374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402336"/>
            <a:ext cx="11125068" cy="858926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Quote layout, no photo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5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5">
            <a:extLst>
              <a:ext uri="{FF2B5EF4-FFF2-40B4-BE49-F238E27FC236}">
                <a16:creationId xmlns:a16="http://schemas.microsoft.com/office/drawing/2014/main" id="{3E747D6E-9416-E64C-90DD-31AB7E74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02336"/>
            <a:ext cx="8284464" cy="160934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Table with text</a:t>
            </a:r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8D600980-D70B-F24E-A44F-C7281AE95B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4ED3FDBB-546E-9E47-A00C-56DA7A98D3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4173201" y="9575803"/>
            <a:ext cx="3657464" cy="333374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BDBCB21-06CA-F846-A58D-0F68C528CB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8912" y="2487168"/>
            <a:ext cx="3675888" cy="6504432"/>
          </a:xfrm>
          <a:prstGeom prst="rect">
            <a:avLst/>
          </a:prstGeo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sz="2201" dirty="0">
                <a:solidFill>
                  <a:schemeClr val="bg1"/>
                </a:solidFill>
              </a:rPr>
              <a:t>Lorem ipsum dolor sit amet donec quam felis </a:t>
            </a:r>
            <a:r>
              <a:rPr lang="en-US" sz="2201" dirty="0" err="1">
                <a:solidFill>
                  <a:schemeClr val="bg1"/>
                </a:solidFill>
              </a:rPr>
              <a:t>ultricies</a:t>
            </a:r>
            <a:r>
              <a:rPr lang="en-US" sz="2201" dirty="0">
                <a:solidFill>
                  <a:schemeClr val="bg1"/>
                </a:solidFill>
              </a:rPr>
              <a:t> </a:t>
            </a:r>
            <a:r>
              <a:rPr lang="en-US" sz="2201" dirty="0" err="1">
                <a:solidFill>
                  <a:schemeClr val="bg1"/>
                </a:solidFill>
              </a:rPr>
              <a:t>pellentesque</a:t>
            </a:r>
            <a:r>
              <a:rPr lang="en-US" sz="2201" dirty="0">
                <a:solidFill>
                  <a:schemeClr val="bg1"/>
                </a:solidFill>
              </a:rPr>
              <a:t>.</a:t>
            </a:r>
          </a:p>
          <a:p>
            <a:pPr marL="342891" lvl="0" indent="-342891">
              <a:buClr>
                <a:srgbClr val="000000"/>
              </a:buClr>
              <a:buFont typeface="Arial" charset="0"/>
              <a:buChar char="•"/>
            </a:pPr>
            <a:r>
              <a:rPr lang="en-US" sz="2201" dirty="0" err="1">
                <a:solidFill>
                  <a:schemeClr val="bg1"/>
                </a:solidFill>
              </a:rPr>
              <a:t>Aliquam</a:t>
            </a:r>
            <a:r>
              <a:rPr lang="en-US" sz="2201" dirty="0">
                <a:solidFill>
                  <a:schemeClr val="bg1"/>
                </a:solidFill>
              </a:rPr>
              <a:t> lorem ante dapibus in </a:t>
            </a:r>
            <a:r>
              <a:rPr lang="en-US" sz="2201" dirty="0" err="1">
                <a:solidFill>
                  <a:schemeClr val="bg1"/>
                </a:solidFill>
              </a:rPr>
              <a:t>viverra</a:t>
            </a:r>
            <a:endParaRPr lang="en-US" sz="2201" dirty="0">
              <a:solidFill>
                <a:schemeClr val="bg1"/>
              </a:solidFill>
            </a:endParaRPr>
          </a:p>
          <a:p>
            <a:pPr marL="342891" lvl="0" indent="-342891">
              <a:buClr>
                <a:srgbClr val="000000"/>
              </a:buClr>
              <a:buFont typeface="Arial" charset="0"/>
              <a:buChar char="•"/>
            </a:pPr>
            <a:r>
              <a:rPr lang="en-US" sz="2201" dirty="0" err="1">
                <a:solidFill>
                  <a:schemeClr val="bg1"/>
                </a:solidFill>
              </a:rPr>
              <a:t>Aliquam</a:t>
            </a:r>
            <a:r>
              <a:rPr lang="en-US" sz="2201" dirty="0">
                <a:solidFill>
                  <a:schemeClr val="bg1"/>
                </a:solidFill>
              </a:rPr>
              <a:t> lorem ante dapibus in </a:t>
            </a:r>
            <a:r>
              <a:rPr lang="en-US" sz="2201" dirty="0" err="1">
                <a:solidFill>
                  <a:schemeClr val="bg1"/>
                </a:solidFill>
              </a:rPr>
              <a:t>viverra</a:t>
            </a:r>
            <a:endParaRPr lang="en-US" sz="2201" dirty="0">
              <a:solidFill>
                <a:schemeClr val="bg1"/>
              </a:solidFill>
            </a:endParaRPr>
          </a:p>
          <a:p>
            <a:pPr marL="342891" lvl="0" indent="-342891">
              <a:buClr>
                <a:srgbClr val="000000"/>
              </a:buClr>
              <a:buFont typeface="Arial" charset="0"/>
              <a:buChar char="•"/>
            </a:pPr>
            <a:r>
              <a:rPr lang="en-US" sz="2201" dirty="0" err="1">
                <a:solidFill>
                  <a:schemeClr val="bg1"/>
                </a:solidFill>
              </a:rPr>
              <a:t>Aliquam</a:t>
            </a:r>
            <a:r>
              <a:rPr lang="en-US" sz="2201" dirty="0">
                <a:solidFill>
                  <a:schemeClr val="bg1"/>
                </a:solidFill>
              </a:rPr>
              <a:t> lorem ante dapibus in viverra</a:t>
            </a:r>
          </a:p>
        </p:txBody>
      </p:sp>
      <p:sp>
        <p:nvSpPr>
          <p:cNvPr id="22" name="Table Placeholder 21">
            <a:extLst>
              <a:ext uri="{FF2B5EF4-FFF2-40B4-BE49-F238E27FC236}">
                <a16:creationId xmlns:a16="http://schemas.microsoft.com/office/drawing/2014/main" id="{4EEBF096-28B3-664C-A2C0-4E7258090F9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29200" y="2578100"/>
            <a:ext cx="12801600" cy="64135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iskit Software St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948F4B2-B210-F64C-891A-95DC7E86F4CC}"/>
              </a:ext>
            </a:extLst>
          </p:cNvPr>
          <p:cNvSpPr txBox="1">
            <a:spLocks/>
          </p:cNvSpPr>
          <p:nvPr userDrawn="1"/>
        </p:nvSpPr>
        <p:spPr>
          <a:xfrm>
            <a:off x="15264583" y="0"/>
            <a:ext cx="3052916" cy="10287000"/>
          </a:xfrm>
          <a:prstGeom prst="rect">
            <a:avLst/>
          </a:prstGeom>
          <a:solidFill>
            <a:srgbClr val="1167FB"/>
          </a:solidFill>
        </p:spPr>
        <p:txBody>
          <a:bodyPr vert="horz" lIns="457200" tIns="365760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4.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Aer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 high performance simulator framework for quantum circuits 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3C1592B-7BF4-4748-AFBD-7BE1571F3D83}"/>
              </a:ext>
            </a:extLst>
          </p:cNvPr>
          <p:cNvSpPr txBox="1">
            <a:spLocks/>
          </p:cNvSpPr>
          <p:nvPr userDrawn="1"/>
        </p:nvSpPr>
        <p:spPr>
          <a:xfrm>
            <a:off x="2" y="0"/>
            <a:ext cx="6105833" cy="10287000"/>
          </a:xfrm>
          <a:prstGeom prst="rect">
            <a:avLst/>
          </a:prstGeom>
          <a:solidFill>
            <a:srgbClr val="171717"/>
          </a:solidFill>
        </p:spPr>
        <p:txBody>
          <a:bodyPr vert="horz" lIns="457200" tIns="365760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95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52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The Qiskit </a:t>
            </a:r>
            <a:br>
              <a:rPr kumimoji="0" lang="en-US" sz="52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52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software stack</a:t>
            </a:r>
          </a:p>
          <a:p>
            <a:pPr marL="0" marR="0" lvl="0" indent="0" algn="l" defTabSz="914378" rtl="0" eaLnBrk="1" fontAlgn="auto" latinLnBrk="0" hangingPunct="1">
              <a:lnSpc>
                <a:spcPct val="45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Brings quantum computing out of the laboratory and into the laptops of developers</a:t>
            </a:r>
          </a:p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342891" marR="0" lvl="0" indent="-342891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Open Source (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Apache 2.0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  <a:p>
            <a:pPr marL="342891" marR="0" lvl="0" indent="-342891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Written in Python</a:t>
            </a:r>
          </a:p>
          <a:p>
            <a:pPr marL="342891" marR="0" lvl="0" indent="-342891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Modular and extendible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F7B35B9-EE5A-9D41-9CF2-808131AA777C}"/>
              </a:ext>
            </a:extLst>
          </p:cNvPr>
          <p:cNvSpPr txBox="1">
            <a:spLocks/>
          </p:cNvSpPr>
          <p:nvPr userDrawn="1"/>
        </p:nvSpPr>
        <p:spPr>
          <a:xfrm>
            <a:off x="6105835" y="0"/>
            <a:ext cx="3052916" cy="10287000"/>
          </a:xfrm>
          <a:prstGeom prst="rect">
            <a:avLst/>
          </a:prstGeom>
          <a:solidFill>
            <a:srgbClr val="09247D"/>
          </a:solidFill>
        </p:spPr>
        <p:txBody>
          <a:bodyPr vert="horz" lIns="457200" tIns="365760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1.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Terra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 solid foundation for quantum computing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B45092F-FC6D-A640-A168-ED99C0939B88}"/>
              </a:ext>
            </a:extLst>
          </p:cNvPr>
          <p:cNvSpPr txBox="1">
            <a:spLocks/>
          </p:cNvSpPr>
          <p:nvPr userDrawn="1"/>
        </p:nvSpPr>
        <p:spPr>
          <a:xfrm>
            <a:off x="9158750" y="0"/>
            <a:ext cx="3052916" cy="10287000"/>
          </a:xfrm>
          <a:prstGeom prst="rect">
            <a:avLst/>
          </a:prstGeom>
          <a:solidFill>
            <a:srgbClr val="0B36AA"/>
          </a:solidFill>
        </p:spPr>
        <p:txBody>
          <a:bodyPr vert="horz" lIns="457200" tIns="365760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2.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Aqua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Algorithms for </a:t>
            </a:r>
            <a:r>
              <a:rPr kumimoji="0" lang="en-US" sz="2801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near-term</a:t>
            </a:r>
            <a: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 quantum applications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A601A07-C002-DD42-AC7A-8DB302A2F411}"/>
              </a:ext>
            </a:extLst>
          </p:cNvPr>
          <p:cNvSpPr txBox="1">
            <a:spLocks/>
          </p:cNvSpPr>
          <p:nvPr userDrawn="1"/>
        </p:nvSpPr>
        <p:spPr>
          <a:xfrm>
            <a:off x="12211667" y="0"/>
            <a:ext cx="3052916" cy="10287000"/>
          </a:xfrm>
          <a:prstGeom prst="rect">
            <a:avLst/>
          </a:prstGeom>
          <a:solidFill>
            <a:srgbClr val="114FD6"/>
          </a:solidFill>
        </p:spPr>
        <p:txBody>
          <a:bodyPr vert="horz" lIns="457200" tIns="365760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3.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Ignis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Compute in the presence of errors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756D5C6-07D6-A14C-A801-601DB6DA6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C8CD4FC3-E1B7-4F49-B5BD-BAA353BFD6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1" y="9575803"/>
            <a:ext cx="3657464" cy="333374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2700"/>
            <a:ext cx="18288000" cy="77343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27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911DD67-A95D-714A-BABB-6551F5A6D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40738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 logo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78692" y="1170262"/>
            <a:ext cx="11562151" cy="3040096"/>
          </a:xfrm>
        </p:spPr>
        <p:txBody>
          <a:bodyPr/>
          <a:lstStyle>
            <a:lvl1pPr>
              <a:lnSpc>
                <a:spcPct val="90000"/>
              </a:lnSpc>
              <a:tabLst>
                <a:tab pos="952373" algn="l"/>
              </a:tabLst>
              <a:defRPr lang="en-US" dirty="0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378691" y="9054629"/>
            <a:ext cx="11562150" cy="736600"/>
          </a:xfrm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8691" y="5122329"/>
            <a:ext cx="11562150" cy="33020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  <p:pic>
        <p:nvPicPr>
          <p:cNvPr id="4" name="Picture 3" descr="UVic_vert_648P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8" y="7882018"/>
            <a:ext cx="1271754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73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u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528F03E-3DFA-6C4F-83FA-2DFF0B7E5E93}"/>
              </a:ext>
            </a:extLst>
          </p:cNvPr>
          <p:cNvSpPr txBox="1">
            <a:spLocks/>
          </p:cNvSpPr>
          <p:nvPr userDrawn="1"/>
        </p:nvSpPr>
        <p:spPr>
          <a:xfrm>
            <a:off x="13716000" y="0"/>
            <a:ext cx="4572000" cy="10287000"/>
          </a:xfrm>
          <a:prstGeom prst="rect">
            <a:avLst/>
          </a:prstGeom>
          <a:solidFill>
            <a:srgbClr val="114FD6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47D67CB-0978-694E-9335-6F6372C91308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4572000" cy="10287000"/>
          </a:xfrm>
          <a:prstGeom prst="rect">
            <a:avLst/>
          </a:prstGeom>
          <a:solidFill>
            <a:srgbClr val="09247D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6BFDB1-AC0B-5F45-A2E2-8F9953138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6A5C675-1C21-A746-8A31-E83293A4A3B4}"/>
              </a:ext>
            </a:extLst>
          </p:cNvPr>
          <p:cNvSpPr txBox="1">
            <a:spLocks/>
          </p:cNvSpPr>
          <p:nvPr userDrawn="1"/>
        </p:nvSpPr>
        <p:spPr>
          <a:xfrm>
            <a:off x="9144000" y="0"/>
            <a:ext cx="4572000" cy="10287000"/>
          </a:xfrm>
          <a:prstGeom prst="rect">
            <a:avLst/>
          </a:prstGeom>
          <a:solidFill>
            <a:srgbClr val="0B36AA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A3226ED-E47B-044A-8811-33788F80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402336"/>
            <a:ext cx="3694176" cy="160934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Three blue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A4399-5F19-9340-994A-6B46B7BA6D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9805" y="391016"/>
            <a:ext cx="3629024" cy="1543050"/>
          </a:xfrm>
          <a:prstGeom prst="rect">
            <a:avLst/>
          </a:prstGeom>
        </p:spPr>
        <p:txBody>
          <a:bodyPr lIns="0" tIns="0"/>
          <a:lstStyle>
            <a:lvl1pPr>
              <a:defRPr sz="3600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539A78E-7A40-E848-87D2-AC16CC3B57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37783" y="377825"/>
            <a:ext cx="3629024" cy="1543050"/>
          </a:xfrm>
          <a:prstGeom prst="rect">
            <a:avLst/>
          </a:prstGeom>
        </p:spPr>
        <p:txBody>
          <a:bodyPr lIns="0" tIns="0"/>
          <a:lstStyle>
            <a:lvl1pPr>
              <a:defRPr sz="3600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189A3B7-CBB1-8C46-BAB3-7CC9920EB9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09783" y="377828"/>
            <a:ext cx="3629024" cy="1543050"/>
          </a:xfrm>
          <a:prstGeom prst="rect">
            <a:avLst/>
          </a:prstGeom>
        </p:spPr>
        <p:txBody>
          <a:bodyPr lIns="0" tIns="0"/>
          <a:lstStyle>
            <a:lvl1pPr>
              <a:defRPr sz="3600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0453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Q Network 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528F03E-3DFA-6C4F-83FA-2DFF0B7E5E93}"/>
              </a:ext>
            </a:extLst>
          </p:cNvPr>
          <p:cNvSpPr txBox="1">
            <a:spLocks/>
          </p:cNvSpPr>
          <p:nvPr userDrawn="1"/>
        </p:nvSpPr>
        <p:spPr>
          <a:xfrm>
            <a:off x="13716000" y="0"/>
            <a:ext cx="4572000" cy="10287000"/>
          </a:xfrm>
          <a:prstGeom prst="rect">
            <a:avLst/>
          </a:prstGeom>
          <a:solidFill>
            <a:srgbClr val="114FD6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Promote education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and prepare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47D67CB-0978-694E-9335-6F6372C91308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4572000" cy="10287000"/>
          </a:xfrm>
          <a:prstGeom prst="rect">
            <a:avLst/>
          </a:prstGeom>
          <a:solidFill>
            <a:srgbClr val="09247D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Accelerate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quantum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6BFDB1-AC0B-5F45-A2E2-8F9953138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3998298-E618-E447-9255-D3BD52C08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032" y="2862368"/>
            <a:ext cx="2725943" cy="264075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B220107-6391-0842-A574-A9386FEE4C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12892" y="2844610"/>
            <a:ext cx="2778216" cy="2694026"/>
          </a:xfrm>
          <a:prstGeom prst="rect">
            <a:avLst/>
          </a:prstGeom>
        </p:spPr>
      </p:pic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6A5C675-1C21-A746-8A31-E83293A4A3B4}"/>
              </a:ext>
            </a:extLst>
          </p:cNvPr>
          <p:cNvSpPr txBox="1">
            <a:spLocks/>
          </p:cNvSpPr>
          <p:nvPr userDrawn="1"/>
        </p:nvSpPr>
        <p:spPr>
          <a:xfrm>
            <a:off x="9144000" y="0"/>
            <a:ext cx="4572000" cy="10287000"/>
          </a:xfrm>
          <a:prstGeom prst="rect">
            <a:avLst/>
          </a:prstGeom>
          <a:solidFill>
            <a:srgbClr val="0B36AA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Develop commercial applications</a:t>
            </a:r>
          </a:p>
        </p:txBody>
      </p:sp>
      <p:pic>
        <p:nvPicPr>
          <p:cNvPr id="26" name="Picture 25" descr="A picture containing object&#10;&#10;Description automatically generated">
            <a:extLst>
              <a:ext uri="{FF2B5EF4-FFF2-40B4-BE49-F238E27FC236}">
                <a16:creationId xmlns:a16="http://schemas.microsoft.com/office/drawing/2014/main" id="{6611B913-81E3-9740-BE52-B0DE055D92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62139" y="2897879"/>
            <a:ext cx="2535726" cy="2535726"/>
          </a:xfrm>
          <a:prstGeom prst="rect">
            <a:avLst/>
          </a:prstGeom>
        </p:spPr>
      </p:pic>
      <p:sp>
        <p:nvSpPr>
          <p:cNvPr id="11" name="Title 812">
            <a:extLst>
              <a:ext uri="{FF2B5EF4-FFF2-40B4-BE49-F238E27FC236}">
                <a16:creationId xmlns:a16="http://schemas.microsoft.com/office/drawing/2014/main" id="{CEBDB25D-8A7C-E14D-A884-8FC1E8681E3B}"/>
              </a:ext>
            </a:extLst>
          </p:cNvPr>
          <p:cNvSpPr txBox="1">
            <a:spLocks/>
          </p:cNvSpPr>
          <p:nvPr userDrawn="1"/>
        </p:nvSpPr>
        <p:spPr>
          <a:xfrm>
            <a:off x="420625" y="334849"/>
            <a:ext cx="3843359" cy="2119238"/>
          </a:xfrm>
          <a:prstGeom prst="rect">
            <a:avLst/>
          </a:prstGeom>
        </p:spPr>
        <p:txBody>
          <a:bodyPr lIns="0" t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69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Q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E7B2710-5724-E24B-9787-F4BD0A5E8350}"/>
              </a:ext>
            </a:extLst>
          </p:cNvPr>
          <p:cNvSpPr txBox="1">
            <a:spLocks/>
          </p:cNvSpPr>
          <p:nvPr userDrawn="1"/>
        </p:nvSpPr>
        <p:spPr>
          <a:xfrm>
            <a:off x="15264583" y="0"/>
            <a:ext cx="3052916" cy="10287000"/>
          </a:xfrm>
          <a:prstGeom prst="rect">
            <a:avLst/>
          </a:prstGeom>
          <a:solidFill>
            <a:srgbClr val="448EF9"/>
          </a:solidFill>
        </p:spPr>
        <p:txBody>
          <a:bodyPr vert="horz" lIns="182880" tIns="365760" rIns="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Academic Partners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8A1CDF4-6936-084D-A2C4-C583C11EDE13}"/>
              </a:ext>
            </a:extLst>
          </p:cNvPr>
          <p:cNvSpPr txBox="1">
            <a:spLocks/>
          </p:cNvSpPr>
          <p:nvPr userDrawn="1"/>
        </p:nvSpPr>
        <p:spPr>
          <a:xfrm>
            <a:off x="3052919" y="0"/>
            <a:ext cx="3052916" cy="10287000"/>
          </a:xfrm>
          <a:prstGeom prst="rect">
            <a:avLst/>
          </a:prstGeom>
          <a:solidFill>
            <a:srgbClr val="09247D"/>
          </a:solidFill>
        </p:spPr>
        <p:txBody>
          <a:bodyPr vert="horz" lIns="182880" tIns="365760" rIns="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Industry Partners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B36BFFD-768D-C84F-8E91-0B2704D28074}"/>
              </a:ext>
            </a:extLst>
          </p:cNvPr>
          <p:cNvSpPr txBox="1">
            <a:spLocks/>
          </p:cNvSpPr>
          <p:nvPr userDrawn="1"/>
        </p:nvSpPr>
        <p:spPr>
          <a:xfrm>
            <a:off x="6105835" y="0"/>
            <a:ext cx="3052916" cy="10287000"/>
          </a:xfrm>
          <a:prstGeom prst="rect">
            <a:avLst/>
          </a:prstGeom>
          <a:solidFill>
            <a:srgbClr val="0B36AA"/>
          </a:solidFill>
        </p:spPr>
        <p:txBody>
          <a:bodyPr vert="horz" lIns="182880" tIns="365760" rIns="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Hubs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6BFDB1-AC0B-5F45-A2E2-8F9953138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BAA190F-A232-4143-BEB7-F0816A1A00B8}"/>
              </a:ext>
            </a:extLst>
          </p:cNvPr>
          <p:cNvSpPr txBox="1">
            <a:spLocks/>
          </p:cNvSpPr>
          <p:nvPr userDrawn="1"/>
        </p:nvSpPr>
        <p:spPr>
          <a:xfrm>
            <a:off x="9158750" y="0"/>
            <a:ext cx="3052916" cy="10287000"/>
          </a:xfrm>
          <a:prstGeom prst="rect">
            <a:avLst/>
          </a:prstGeom>
          <a:solidFill>
            <a:srgbClr val="114FD6"/>
          </a:solidFill>
        </p:spPr>
        <p:txBody>
          <a:bodyPr vert="horz" lIns="182880" tIns="365760" rIns="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Members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A8EB9F-E7EB-7444-9619-A5A6383B7CFE}"/>
              </a:ext>
            </a:extLst>
          </p:cNvPr>
          <p:cNvSpPr txBox="1">
            <a:spLocks/>
          </p:cNvSpPr>
          <p:nvPr userDrawn="1"/>
        </p:nvSpPr>
        <p:spPr>
          <a:xfrm>
            <a:off x="12211667" y="0"/>
            <a:ext cx="3052916" cy="10287000"/>
          </a:xfrm>
          <a:prstGeom prst="rect">
            <a:avLst/>
          </a:prstGeom>
          <a:solidFill>
            <a:srgbClr val="1167FB"/>
          </a:solidFill>
        </p:spPr>
        <p:txBody>
          <a:bodyPr vert="horz" lIns="182880" tIns="365760" rIns="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Startups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0" name="Title 812">
            <a:extLst>
              <a:ext uri="{FF2B5EF4-FFF2-40B4-BE49-F238E27FC236}">
                <a16:creationId xmlns:a16="http://schemas.microsoft.com/office/drawing/2014/main" id="{B4D98318-9176-9749-BC5C-2095F20618C7}"/>
              </a:ext>
            </a:extLst>
          </p:cNvPr>
          <p:cNvSpPr txBox="1">
            <a:spLocks/>
          </p:cNvSpPr>
          <p:nvPr userDrawn="1"/>
        </p:nvSpPr>
        <p:spPr>
          <a:xfrm>
            <a:off x="420625" y="402338"/>
            <a:ext cx="3843359" cy="2119238"/>
          </a:xfrm>
          <a:prstGeom prst="rect">
            <a:avLst/>
          </a:prstGeom>
        </p:spPr>
        <p:txBody>
          <a:bodyPr lIns="0" t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4800" dirty="0">
                <a:solidFill>
                  <a:srgbClr val="FFFFFF"/>
                </a:solidFill>
              </a:rPr>
              <a:t>IBM Q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46318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Q Network Off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D8533545-FF20-5243-902C-36DFEC88313E}"/>
              </a:ext>
            </a:extLst>
          </p:cNvPr>
          <p:cNvSpPr txBox="1">
            <a:spLocks/>
          </p:cNvSpPr>
          <p:nvPr userDrawn="1"/>
        </p:nvSpPr>
        <p:spPr>
          <a:xfrm>
            <a:off x="13716000" y="0"/>
            <a:ext cx="4572000" cy="10287000"/>
          </a:xfrm>
          <a:prstGeom prst="rect">
            <a:avLst/>
          </a:prstGeom>
          <a:solidFill>
            <a:srgbClr val="114FD6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Business Framework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and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ooter Placeholder 6">
            <a:extLst>
              <a:ext uri="{FF2B5EF4-FFF2-40B4-BE49-F238E27FC236}">
                <a16:creationId xmlns:a16="http://schemas.microsoft.com/office/drawing/2014/main" id="{281303A6-202C-FC49-AE40-0584D503D25C}"/>
              </a:ext>
            </a:extLst>
          </p:cNvPr>
          <p:cNvSpPr txBox="1">
            <a:spLocks/>
          </p:cNvSpPr>
          <p:nvPr userDrawn="1"/>
        </p:nvSpPr>
        <p:spPr>
          <a:xfrm>
            <a:off x="457332" y="9571184"/>
            <a:ext cx="8229468" cy="33337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© 2019 IBM Corporation          #IBMQ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6A65766-6995-3047-93A0-D0F390089D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88297" y="2641722"/>
            <a:ext cx="2827409" cy="2462580"/>
          </a:xfrm>
          <a:prstGeom prst="rect">
            <a:avLst/>
          </a:prstGeom>
        </p:spPr>
      </p:pic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B0001C53-46C3-BA4B-BA3C-E63FE22688DC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4572000" cy="10287000"/>
          </a:xfrm>
          <a:prstGeom prst="rect">
            <a:avLst/>
          </a:prstGeom>
          <a:solidFill>
            <a:srgbClr val="09247D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Technology and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Enablement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0AB1A35-8609-F140-8193-71C0B1E708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8869" y="2604089"/>
            <a:ext cx="2476218" cy="2646992"/>
          </a:xfrm>
          <a:prstGeom prst="rect">
            <a:avLst/>
          </a:prstGeom>
        </p:spPr>
      </p:pic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718AFC96-45CC-3A42-BFC3-121D10D0CAF3}"/>
              </a:ext>
            </a:extLst>
          </p:cNvPr>
          <p:cNvSpPr txBox="1">
            <a:spLocks/>
          </p:cNvSpPr>
          <p:nvPr userDrawn="1"/>
        </p:nvSpPr>
        <p:spPr>
          <a:xfrm>
            <a:off x="9144000" y="0"/>
            <a:ext cx="4572000" cy="10287000"/>
          </a:xfrm>
          <a:prstGeom prst="rect">
            <a:avLst/>
          </a:prstGeom>
          <a:solidFill>
            <a:srgbClr val="0B36AA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Support and Collaboration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6A3D439D-8862-314E-BEBB-B74DF69D1C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1369" y="2755232"/>
            <a:ext cx="2677266" cy="2245451"/>
          </a:xfrm>
          <a:prstGeom prst="rect">
            <a:avLst/>
          </a:prstGeom>
        </p:spPr>
      </p:pic>
      <p:sp>
        <p:nvSpPr>
          <p:cNvPr id="11" name="Title 812">
            <a:extLst>
              <a:ext uri="{FF2B5EF4-FFF2-40B4-BE49-F238E27FC236}">
                <a16:creationId xmlns:a16="http://schemas.microsoft.com/office/drawing/2014/main" id="{54218355-4CC7-4143-B65B-2B288B7FD8F4}"/>
              </a:ext>
            </a:extLst>
          </p:cNvPr>
          <p:cNvSpPr txBox="1">
            <a:spLocks/>
          </p:cNvSpPr>
          <p:nvPr userDrawn="1"/>
        </p:nvSpPr>
        <p:spPr>
          <a:xfrm>
            <a:off x="420625" y="334849"/>
            <a:ext cx="3843359" cy="2119238"/>
          </a:xfrm>
          <a:prstGeom prst="rect">
            <a:avLst/>
          </a:prstGeom>
        </p:spPr>
        <p:txBody>
          <a:bodyPr lIns="0" r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4800" dirty="0">
                <a:solidFill>
                  <a:srgbClr val="FFFFFF"/>
                </a:solidFill>
              </a:rPr>
              <a:t>IBM Q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3859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your quantum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0BCC3BC6-0020-9D4F-983F-6C61D0EEF303}"/>
              </a:ext>
            </a:extLst>
          </p:cNvPr>
          <p:cNvSpPr txBox="1">
            <a:spLocks/>
          </p:cNvSpPr>
          <p:nvPr userDrawn="1"/>
        </p:nvSpPr>
        <p:spPr>
          <a:xfrm>
            <a:off x="13716000" y="1968137"/>
            <a:ext cx="4572000" cy="8318862"/>
          </a:xfrm>
          <a:prstGeom prst="rect">
            <a:avLst/>
          </a:prstGeom>
          <a:solidFill>
            <a:srgbClr val="1167FB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531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4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IBM Q Network</a:t>
            </a:r>
            <a:b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Collaborate, research, and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explore quantum computing applications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883DBB8-0B3B-6246-9D80-D4B8FF94350F}"/>
              </a:ext>
            </a:extLst>
          </p:cNvPr>
          <p:cNvSpPr txBox="1">
            <a:spLocks/>
          </p:cNvSpPr>
          <p:nvPr userDrawn="1"/>
        </p:nvSpPr>
        <p:spPr>
          <a:xfrm>
            <a:off x="0" y="1968137"/>
            <a:ext cx="4572000" cy="8318862"/>
          </a:xfrm>
          <a:prstGeom prst="rect">
            <a:avLst/>
          </a:prstGeom>
          <a:solidFill>
            <a:srgbClr val="09247D"/>
          </a:solidFill>
        </p:spPr>
        <p:txBody>
          <a:bodyPr vert="horz" lIns="457200" tIns="365760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531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4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ヒラギノ角ゴ Pro W3" charset="0"/>
                <a:cs typeface="Arial" charset="0"/>
              </a:rPr>
              <a:t>IBM Q</a:t>
            </a:r>
            <a:b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Discover quantum computing with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IBM Q, IBM’s </a:t>
            </a:r>
            <a:r>
              <a:rPr kumimoji="0" lang="en-US" sz="32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quantum computing</a:t>
            </a:r>
            <a:r>
              <a:rPr kumimoji="0" lang="en-US" sz="32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initiative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1371531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B2D9682-C59F-4E44-BE64-9FD252CDC0FF}"/>
              </a:ext>
            </a:extLst>
          </p:cNvPr>
          <p:cNvSpPr txBox="1">
            <a:spLocks/>
          </p:cNvSpPr>
          <p:nvPr userDrawn="1"/>
        </p:nvSpPr>
        <p:spPr>
          <a:xfrm>
            <a:off x="9144000" y="1968137"/>
            <a:ext cx="4572000" cy="8318862"/>
          </a:xfrm>
          <a:prstGeom prst="rect">
            <a:avLst/>
          </a:prstGeom>
          <a:solidFill>
            <a:srgbClr val="114FD6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4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ヒラギノ角ゴ Pro W3" charset="0"/>
                <a:cs typeface="Arial" charset="0"/>
              </a:rPr>
              <a:t>Qiskit</a:t>
            </a:r>
            <a:b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Learn about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and start using Qiskit software development framework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20B4D54-3A0B-3247-8FE4-7908BE2E33D0}"/>
              </a:ext>
            </a:extLst>
          </p:cNvPr>
          <p:cNvSpPr txBox="1">
            <a:spLocks/>
          </p:cNvSpPr>
          <p:nvPr userDrawn="1"/>
        </p:nvSpPr>
        <p:spPr>
          <a:xfrm>
            <a:off x="4572000" y="1968137"/>
            <a:ext cx="4572000" cy="8318862"/>
          </a:xfrm>
          <a:prstGeom prst="rect">
            <a:avLst/>
          </a:prstGeom>
          <a:solidFill>
            <a:srgbClr val="0B36AA"/>
          </a:solidFill>
        </p:spPr>
        <p:txBody>
          <a:bodyPr vert="horz" lIns="457200" tIns="384048" rIns="457200" bIns="4572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4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ヒラギノ角ゴ Pro W3" charset="0"/>
                <a:cs typeface="Arial" charset="0"/>
              </a:rPr>
              <a:t>IBM Q Experience</a:t>
            </a:r>
            <a:b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28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Explore IBM’s quantum cloud services platform, start using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real quantum computing systems today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endParaRPr kumimoji="0" lang="en-US" sz="2400" b="0" i="0" u="sng" strike="noStrike" kern="1200" cap="none" spc="-8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1371531" rtl="0" eaLnBrk="1" fontAlgn="auto" latinLnBrk="0" hangingPunct="1">
              <a:lnSpc>
                <a:spcPct val="100000"/>
              </a:lnSpc>
              <a:spcBef>
                <a:spcPts val="22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A636A8-8ACD-684D-8D73-B89B37698651}"/>
              </a:ext>
            </a:extLst>
          </p:cNvPr>
          <p:cNvSpPr txBox="1">
            <a:spLocks/>
          </p:cNvSpPr>
          <p:nvPr userDrawn="1"/>
        </p:nvSpPr>
        <p:spPr>
          <a:xfrm>
            <a:off x="420626" y="402338"/>
            <a:ext cx="14510334" cy="1050906"/>
          </a:xfrm>
          <a:prstGeom prst="rect">
            <a:avLst/>
          </a:prstGeom>
        </p:spPr>
        <p:txBody>
          <a:bodyPr lIns="0" t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5201" dirty="0">
                <a:solidFill>
                  <a:srgbClr val="FFFFFF"/>
                </a:solidFill>
                <a:latin typeface="+mj-lt"/>
              </a:rPr>
              <a:t>Start your quantum journey today with IBM Q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273EA72-D089-FF4C-A840-6F27442215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1" y="9575803"/>
            <a:ext cx="3657464" cy="333374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8C41731-7A10-4A4E-9BFF-37622FAC1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332" y="9575803"/>
            <a:ext cx="8229468" cy="33337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9455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402336"/>
            <a:ext cx="8284464" cy="1609344"/>
          </a:xfrm>
        </p:spPr>
        <p:txBody>
          <a:bodyPr/>
          <a:lstStyle/>
          <a:p>
            <a:r>
              <a:rPr lang="en-US" dirty="0"/>
              <a:t>Thank you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2523744"/>
            <a:ext cx="8247888" cy="646785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14" indent="0">
              <a:buNone/>
              <a:defRPr/>
            </a:lvl3pPr>
            <a:lvl4pPr marL="869928" indent="0">
              <a:buNone/>
              <a:defRPr/>
            </a:lvl4pPr>
            <a:lvl5pPr marL="1263618" indent="0">
              <a:buNone/>
              <a:defRPr/>
            </a:lvl5pPr>
          </a:lstStyle>
          <a:p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firstlastname@us.ibm.com</a:t>
            </a:r>
            <a:endParaRPr lang="en-US" dirty="0"/>
          </a:p>
          <a:p>
            <a:r>
              <a:rPr lang="en-US" dirty="0"/>
              <a:t>+1-555-555-5555</a:t>
            </a:r>
          </a:p>
          <a:p>
            <a:r>
              <a:rPr lang="en-US" dirty="0" err="1"/>
              <a:t>ibm.com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7D735E-312F-324E-B2CD-49F5A3317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09106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6" y="4617406"/>
            <a:ext cx="2584188" cy="1052195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14D36A8-C89B-2A46-BC68-5F5D8BC2AA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16721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5" y="402336"/>
            <a:ext cx="8284328" cy="8589264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>
                <a:latin typeface="+mj-lt"/>
                <a:ea typeface=""/>
                <a:cs typeface=""/>
              </a:rPr>
              <a:t>A note on font</a:t>
            </a:r>
            <a:br>
              <a:rPr lang="en-US" dirty="0">
                <a:latin typeface="IBM Plex Sans" panose="020B0503050000000000" pitchFamily="34" charset="77"/>
                <a:ea typeface=""/>
                <a:cs typeface=""/>
              </a:rPr>
            </a:br>
            <a:r>
              <a:rPr lang="en-US" dirty="0">
                <a:latin typeface="IBM Plex Sans" panose="020B0503050000000000" pitchFamily="34" charset="77"/>
                <a:ea typeface=""/>
                <a:cs typeface=""/>
              </a:rPr>
              <a:t>—</a:t>
            </a:r>
            <a:br>
              <a:rPr lang="en-US" dirty="0">
                <a:latin typeface="IBM Plex Sans" panose="020B0503050000000000" pitchFamily="34" charset="77"/>
                <a:ea typeface=""/>
                <a:cs typeface=""/>
              </a:rPr>
            </a:br>
            <a:r>
              <a:rPr lang="en-US" sz="3200" dirty="0">
                <a:latin typeface="IBM Plex Sans" panose="020B0503050000000000" pitchFamily="34" charset="77"/>
                <a:ea typeface=""/>
                <a:cs typeface=""/>
              </a:rPr>
              <a:t>IBM Plex variant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582912" y="402336"/>
            <a:ext cx="8247888" cy="8589264"/>
          </a:xfrm>
          <a:prstGeom prst="rect">
            <a:avLst/>
          </a:prstGeom>
        </p:spPr>
        <p:txBody>
          <a:bodyPr/>
          <a:lstStyle>
            <a:lvl1pPr>
              <a:defRPr sz="2801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r>
              <a:rPr lang="en-US" sz="2400" b="1" dirty="0"/>
              <a:t>Click </a:t>
            </a:r>
            <a:r>
              <a:rPr lang="en-US" sz="2400" b="1" dirty="0">
                <a:solidFill>
                  <a:schemeClr val="accent4"/>
                </a:solidFill>
                <a:hlinkClick r:id="rId2"/>
              </a:rPr>
              <a:t>here</a:t>
            </a:r>
            <a:r>
              <a:rPr lang="en-US" sz="2400" b="1" dirty="0"/>
              <a:t> to download IBM </a:t>
            </a:r>
            <a:r>
              <a:rPr lang="en-US" sz="2400" b="1" dirty="0" err="1"/>
              <a:t>Plex</a:t>
            </a:r>
            <a:endParaRPr lang="is-IS" sz="2400" b="1" dirty="0"/>
          </a:p>
          <a:p>
            <a:r>
              <a:rPr lang="en-US" sz="2400" dirty="0"/>
              <a:t>A note about the type: </a:t>
            </a:r>
          </a:p>
          <a:p>
            <a:r>
              <a:rPr lang="en-US" sz="2400" dirty="0"/>
              <a:t>If you plan to share the presentation with outside parties on an Apple OSX or </a:t>
            </a:r>
            <a:r>
              <a:rPr lang="en-US" sz="2400" dirty="0" err="1"/>
              <a:t>IoS</a:t>
            </a:r>
            <a:r>
              <a:rPr lang="en-US" sz="2400" dirty="0"/>
              <a:t> device, please consider using the Arial variant instead of the IBM </a:t>
            </a:r>
            <a:r>
              <a:rPr lang="en-US" sz="2400" dirty="0" err="1"/>
              <a:t>Plex</a:t>
            </a:r>
            <a:r>
              <a:rPr lang="en-US" sz="2400" dirty="0"/>
              <a:t> variant. </a:t>
            </a:r>
          </a:p>
          <a:p>
            <a:r>
              <a:rPr lang="en-US" sz="2400" dirty="0"/>
              <a:t>Embedded IBM </a:t>
            </a:r>
            <a:r>
              <a:rPr lang="en-US" sz="2400" dirty="0" err="1"/>
              <a:t>Plex</a:t>
            </a:r>
            <a:r>
              <a:rPr lang="en-US" sz="2400" dirty="0"/>
              <a:t> fonts received by a non-IBM-owned Apple OSX or </a:t>
            </a:r>
            <a:r>
              <a:rPr lang="en-US" sz="2400" dirty="0" err="1"/>
              <a:t>IoS</a:t>
            </a:r>
            <a:r>
              <a:rPr lang="en-US" sz="2400" dirty="0"/>
              <a:t> device will be replaced by the system default font (this is not a problem with non-IBM owned Windows devices).</a:t>
            </a:r>
          </a:p>
          <a:p>
            <a:r>
              <a:rPr lang="en-US" sz="2400" dirty="0"/>
              <a:t>The IBM </a:t>
            </a:r>
            <a:r>
              <a:rPr lang="en-US" sz="2400" dirty="0" err="1"/>
              <a:t>Plex</a:t>
            </a:r>
            <a:r>
              <a:rPr lang="en-US" sz="2400" dirty="0"/>
              <a:t> font can be replaced with Arial by using the ‘Format &gt; Replace Fonts’ command. Ensure that all IBM </a:t>
            </a:r>
            <a:r>
              <a:rPr lang="en-US" sz="2400" dirty="0" err="1"/>
              <a:t>Plex</a:t>
            </a:r>
            <a:r>
              <a:rPr lang="en-US" sz="2400" dirty="0"/>
              <a:t> font variations are replaced, and double-check your document as some elements do not replace automatically. </a:t>
            </a:r>
          </a:p>
          <a:p>
            <a:r>
              <a:rPr lang="en-US" sz="2400" dirty="0"/>
              <a:t>A PDF of the presentation can be created by using Export or Save As. Note that all animations will be lost, and the presentation will no longer be editable.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852EFD7-39E2-2D4E-9BD2-BD01997585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2336" y="9575803"/>
            <a:ext cx="8229468" cy="3333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31889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927" y="534603"/>
            <a:ext cx="16073436" cy="17145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927" y="2432458"/>
            <a:ext cx="16073436" cy="6681789"/>
          </a:xfrm>
        </p:spPr>
        <p:txBody>
          <a:bodyPr/>
          <a:lstStyle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1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873540" y="9644061"/>
            <a:ext cx="1268159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7445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2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 logo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8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2687" y="1397000"/>
            <a:ext cx="12423035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22686" y="5207000"/>
            <a:ext cx="12423036" cy="32385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322687" y="9059332"/>
            <a:ext cx="12422469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  <p:pic>
        <p:nvPicPr>
          <p:cNvPr id="9" name="Picture 8" descr="UVic_vert_648P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0" y="7906299"/>
            <a:ext cx="1271754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614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927" y="534603"/>
            <a:ext cx="16073436" cy="17145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927" y="2432458"/>
            <a:ext cx="16073436" cy="6681789"/>
          </a:xfrm>
        </p:spPr>
        <p:txBody>
          <a:bodyPr/>
          <a:lstStyle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1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873541" y="9644061"/>
            <a:ext cx="1268159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920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Vic Edge White Uppercase-edgeb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pg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562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5164" y="1354669"/>
            <a:ext cx="15174303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85164" y="4741335"/>
            <a:ext cx="12371738" cy="258510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85163" y="8106778"/>
            <a:ext cx="9692930" cy="783038"/>
          </a:xfrm>
        </p:spPr>
        <p:txBody>
          <a:bodyPr/>
          <a:lstStyle>
            <a:lvl1pPr algn="l">
              <a:defRPr sz="5201">
                <a:solidFill>
                  <a:srgbClr val="004382"/>
                </a:solidFill>
              </a:defRPr>
            </a:lvl1pPr>
            <a:lvl2pPr algn="l">
              <a:defRPr sz="5201"/>
            </a:lvl2pPr>
            <a:lvl4pPr marL="2743109" indent="0" algn="l">
              <a:buFont typeface="Arial"/>
              <a:buNone/>
              <a:defRPr sz="5201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479" indent="0" algn="l">
              <a:buFont typeface="Arial"/>
              <a:buNone/>
              <a:defRPr sz="5201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457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269817" y="1170262"/>
            <a:ext cx="13671024" cy="3040096"/>
          </a:xfrm>
        </p:spPr>
        <p:txBody>
          <a:bodyPr/>
          <a:lstStyle>
            <a:lvl1pPr>
              <a:lnSpc>
                <a:spcPct val="80000"/>
              </a:lnSpc>
              <a:tabLst>
                <a:tab pos="952373" algn="l"/>
              </a:tabLst>
              <a:defRPr lang="en-US" baseline="0" dirty="0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69817" y="9031368"/>
            <a:ext cx="13671024" cy="736600"/>
          </a:xfrm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69817" y="5122329"/>
            <a:ext cx="13671024" cy="33020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41614896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9817" y="1397000"/>
            <a:ext cx="14475906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69817" y="5207000"/>
            <a:ext cx="14475906" cy="32385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69816" y="9059332"/>
            <a:ext cx="14475340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216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 edge/logo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68216" y="1403094"/>
            <a:ext cx="11385345" cy="3040096"/>
          </a:xfrm>
        </p:spPr>
        <p:txBody>
          <a:bodyPr/>
          <a:lstStyle>
            <a:lvl1pPr>
              <a:lnSpc>
                <a:spcPct val="80000"/>
              </a:lnSpc>
              <a:defRPr sz="11200" cap="none" baseline="0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68215" y="5028136"/>
            <a:ext cx="11385345" cy="337503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968215" y="9052535"/>
            <a:ext cx="11377677" cy="736600"/>
          </a:xfrm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80789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 edge/logo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380" y="1587499"/>
            <a:ext cx="11830456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89380" y="5016500"/>
            <a:ext cx="11830455" cy="34290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89380" y="8953369"/>
            <a:ext cx="11830456" cy="952500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016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 logo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78692" y="1170262"/>
            <a:ext cx="11562151" cy="3040096"/>
          </a:xfrm>
        </p:spPr>
        <p:txBody>
          <a:bodyPr/>
          <a:lstStyle>
            <a:lvl1pPr>
              <a:lnSpc>
                <a:spcPct val="90000"/>
              </a:lnSpc>
              <a:tabLst>
                <a:tab pos="952373" algn="l"/>
              </a:tabLst>
              <a:defRPr lang="en-US" dirty="0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378691" y="9054629"/>
            <a:ext cx="11562150" cy="736600"/>
          </a:xfrm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378691" y="5122329"/>
            <a:ext cx="11562150" cy="33020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  <p:pic>
        <p:nvPicPr>
          <p:cNvPr id="4" name="Picture 3" descr="UVic_vert_648P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8" y="7882018"/>
            <a:ext cx="1271754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5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 logo-edg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257_DigitalSignage_ppt_template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8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2687" y="1397000"/>
            <a:ext cx="12423035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22686" y="5207000"/>
            <a:ext cx="12423036" cy="32385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322687" y="9059332"/>
            <a:ext cx="12422469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  <p:pic>
        <p:nvPicPr>
          <p:cNvPr id="9" name="Picture 8" descr="UVic_vert_648P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0" y="7906299"/>
            <a:ext cx="1271754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286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 martlet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26061" y="1297261"/>
            <a:ext cx="11554482" cy="3040096"/>
          </a:xfrm>
        </p:spPr>
        <p:txBody>
          <a:bodyPr/>
          <a:lstStyle>
            <a:lvl1pPr>
              <a:lnSpc>
                <a:spcPct val="80000"/>
              </a:lnSpc>
              <a:defRPr sz="11200" b="0" i="0" cap="none" baseline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926062" y="8967869"/>
            <a:ext cx="11554481" cy="736600"/>
          </a:xfrm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26062" y="4858804"/>
            <a:ext cx="11554481" cy="343853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23987179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 martlet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9379" y="1460499"/>
            <a:ext cx="12084418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89379" y="4974169"/>
            <a:ext cx="12084418" cy="32385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89379" y="9059332"/>
            <a:ext cx="12084418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9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 martlet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26061" y="1297261"/>
            <a:ext cx="11554482" cy="3040096"/>
          </a:xfrm>
        </p:spPr>
        <p:txBody>
          <a:bodyPr/>
          <a:lstStyle>
            <a:lvl1pPr>
              <a:lnSpc>
                <a:spcPct val="80000"/>
              </a:lnSpc>
              <a:defRPr sz="11200" b="0" i="0" cap="none" baseline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926062" y="8967869"/>
            <a:ext cx="11554481" cy="736600"/>
          </a:xfrm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26062" y="4858804"/>
            <a:ext cx="11554481" cy="343853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9306759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b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pg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69817" y="8302257"/>
            <a:ext cx="10236931" cy="736600"/>
          </a:xfrm>
          <a:noFill/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69817" y="4614333"/>
            <a:ext cx="13745068" cy="250042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 i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269816" y="1277413"/>
            <a:ext cx="15884954" cy="2680754"/>
          </a:xfrm>
        </p:spPr>
        <p:txBody>
          <a:bodyPr/>
          <a:lstStyle>
            <a:lvl1pPr>
              <a:defRPr sz="11200" cap="none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218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b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pg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5163" y="1354667"/>
            <a:ext cx="15174303" cy="2813360"/>
          </a:xfrm>
        </p:spPr>
        <p:txBody>
          <a:bodyPr anchor="ctr"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85163" y="4741334"/>
            <a:ext cx="12371738" cy="258510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85162" y="8106777"/>
            <a:ext cx="9692930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733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btm-m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pg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69817" y="8302257"/>
            <a:ext cx="10236931" cy="736600"/>
          </a:xfrm>
          <a:noFill/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69817" y="4614333"/>
            <a:ext cx="13745068" cy="250042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 i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269816" y="1277413"/>
            <a:ext cx="15884954" cy="2680754"/>
          </a:xfrm>
        </p:spPr>
        <p:txBody>
          <a:bodyPr/>
          <a:lstStyle>
            <a:lvl1pPr>
              <a:defRPr sz="11200" cap="none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310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btm-m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pg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5163" y="1354667"/>
            <a:ext cx="15174303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85163" y="4741334"/>
            <a:ext cx="12371738" cy="258510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85162" y="8106777"/>
            <a:ext cx="9692930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421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257_DigitalSignage_ppt_template_whi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917839" y="9038856"/>
            <a:ext cx="10236931" cy="736600"/>
          </a:xfrm>
          <a:noFill/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69817" y="4614333"/>
            <a:ext cx="15884953" cy="250042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 i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269816" y="1277413"/>
            <a:ext cx="15884954" cy="2680754"/>
          </a:xfrm>
        </p:spPr>
        <p:txBody>
          <a:bodyPr/>
          <a:lstStyle>
            <a:lvl1pPr>
              <a:defRPr sz="11200" cap="none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302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edge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5163" y="1354667"/>
            <a:ext cx="15174303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85163" y="4741334"/>
            <a:ext cx="15174303" cy="258510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666535" y="9059332"/>
            <a:ext cx="9692930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464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blu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253805" y="9060713"/>
            <a:ext cx="8380789" cy="736600"/>
          </a:xfrm>
          <a:noFill/>
        </p:spPr>
        <p:txBody>
          <a:bodyPr/>
          <a:lstStyle>
            <a:lvl1pPr>
              <a:defRPr sz="5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142835" y="1531414"/>
            <a:ext cx="15491760" cy="2913587"/>
          </a:xfrm>
        </p:spPr>
        <p:txBody>
          <a:bodyPr/>
          <a:lstStyle>
            <a:lvl1pPr>
              <a:defRPr sz="11200" b="0" i="0" cap="none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42835" y="4804833"/>
            <a:ext cx="15491759" cy="252209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19407675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blu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5163" y="1545167"/>
            <a:ext cx="15174303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85163" y="4868335"/>
            <a:ext cx="15174303" cy="2455333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274969" y="9059332"/>
            <a:ext cx="8084496" cy="783037"/>
          </a:xfrm>
        </p:spPr>
        <p:txBody>
          <a:bodyPr/>
          <a:lstStyle>
            <a:lvl1pPr algn="l">
              <a:defRPr sz="5200">
                <a:solidFill>
                  <a:schemeClr val="bg1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7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6580" y="1381927"/>
            <a:ext cx="12909799" cy="3040096"/>
          </a:xfrm>
        </p:spPr>
        <p:txBody>
          <a:bodyPr/>
          <a:lstStyle>
            <a:lvl1pPr>
              <a:defRPr sz="11200" cap="none" baseline="0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</a:t>
            </a:r>
            <a:br>
              <a:rPr lang="en-CA" dirty="0"/>
            </a:br>
            <a:r>
              <a:rPr lang="en-CA" dirty="0"/>
              <a:t>Master text style</a:t>
            </a:r>
            <a:endParaRPr lang="en-US" dirty="0"/>
          </a:p>
        </p:txBody>
      </p:sp>
      <p:pic>
        <p:nvPicPr>
          <p:cNvPr id="3" name="Picture 2" descr="UVic_vert_rev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328" y="852764"/>
            <a:ext cx="1271915" cy="1885950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761733" y="8905154"/>
            <a:ext cx="8635795" cy="736600"/>
          </a:xfrm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756580" y="4720168"/>
            <a:ext cx="12909800" cy="289983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0367715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3089" y="1545167"/>
            <a:ext cx="13375399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93089" y="4868335"/>
            <a:ext cx="13375399" cy="292099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931041" y="8900646"/>
            <a:ext cx="8265203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3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Uppercase- martlet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257_DigitalSignage_ppt_template_white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89379" y="1460499"/>
            <a:ext cx="12084418" cy="2813360"/>
          </a:xfrm>
        </p:spPr>
        <p:txBody>
          <a:bodyPr/>
          <a:lstStyle>
            <a:lvl1pPr>
              <a:defRPr cap="all">
                <a:solidFill>
                  <a:srgbClr val="00438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89379" y="4974169"/>
            <a:ext cx="12084418" cy="3238502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aseline="0">
                <a:solidFill>
                  <a:srgbClr val="004382"/>
                </a:solidFill>
              </a:defRPr>
            </a:lvl1pPr>
          </a:lstStyle>
          <a:p>
            <a:pPr lvl="0"/>
            <a:r>
              <a:rPr lang="en-US" dirty="0"/>
              <a:t>Click to insert event details</a:t>
            </a:r>
            <a:br>
              <a:rPr lang="en-US" dirty="0"/>
            </a:br>
            <a:r>
              <a:rPr lang="en-US" dirty="0"/>
              <a:t>Multiple 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89379" y="9059332"/>
            <a:ext cx="12084418" cy="783037"/>
          </a:xfrm>
        </p:spPr>
        <p:txBody>
          <a:bodyPr/>
          <a:lstStyle>
            <a:lvl1pPr algn="l">
              <a:defRPr sz="5200">
                <a:solidFill>
                  <a:srgbClr val="004382"/>
                </a:solidFill>
              </a:defRPr>
            </a:lvl1pPr>
            <a:lvl2pPr algn="l">
              <a:defRPr sz="5200"/>
            </a:lvl2pPr>
            <a:lvl4pPr marL="2742971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4pPr>
            <a:lvl5pPr marL="3657295" indent="0" algn="l">
              <a:buFont typeface="Arial"/>
              <a:buNone/>
              <a:defRPr sz="5200" b="0" i="0">
                <a:solidFill>
                  <a:schemeClr val="bg1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Click to insert event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319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927" y="534603"/>
            <a:ext cx="16073436" cy="17145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927" y="2432458"/>
            <a:ext cx="16073436" cy="6681789"/>
          </a:xfrm>
        </p:spPr>
        <p:txBody>
          <a:bodyPr/>
          <a:lstStyle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1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873540" y="9644061"/>
            <a:ext cx="1268159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6206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34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926" y="534603"/>
            <a:ext cx="16073436" cy="1714500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926" y="2432458"/>
            <a:ext cx="16073436" cy="6681789"/>
          </a:xfrm>
        </p:spPr>
        <p:txBody>
          <a:bodyPr/>
          <a:lstStyle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100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873539" y="9644061"/>
            <a:ext cx="1268158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0853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C+M_04180_UnveilingMat1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02670"/>
            <a:ext cx="8080376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262313"/>
            <a:ext cx="8080376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2302670"/>
            <a:ext cx="8083550" cy="95964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262313"/>
            <a:ext cx="8083550" cy="592693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559" fontAlgn="auto">
              <a:spcBef>
                <a:spcPts val="0"/>
              </a:spcBef>
              <a:spcAft>
                <a:spcPts val="0"/>
              </a:spcAft>
              <a:defRPr/>
            </a:pPr>
            <a:fld id="{15DFF968-90DD-8C4B-82E9-2CB502AE2F1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68555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7F0141-F32F-4616-83DD-F8B9F2DD61AF}"/>
              </a:ext>
            </a:extLst>
          </p:cNvPr>
          <p:cNvGrpSpPr/>
          <p:nvPr userDrawn="1"/>
        </p:nvGrpSpPr>
        <p:grpSpPr>
          <a:xfrm>
            <a:off x="0" y="7737269"/>
            <a:ext cx="18294805" cy="2548090"/>
            <a:chOff x="108404" y="7737269"/>
            <a:chExt cx="18287999" cy="25480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1FA9E3-DFAA-4661-B182-F641EF5919D5}"/>
                </a:ext>
              </a:extLst>
            </p:cNvPr>
            <p:cNvGrpSpPr/>
            <p:nvPr/>
          </p:nvGrpSpPr>
          <p:grpSpPr>
            <a:xfrm>
              <a:off x="108404" y="7737269"/>
              <a:ext cx="18287999" cy="2548090"/>
              <a:chOff x="108404" y="7737269"/>
              <a:chExt cx="18287999" cy="2548090"/>
            </a:xfrm>
          </p:grpSpPr>
          <p:pic>
            <p:nvPicPr>
              <p:cNvPr id="14" name="Picture 13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CE15DDAC-80FB-48F3-BC69-E29798C6A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404" y="7737269"/>
                <a:ext cx="18287999" cy="254809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AA9E026-C1B3-4846-BAC1-8D8DC7887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5661" y="8069914"/>
                <a:ext cx="4053483" cy="1433386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54B2D0-064E-4737-A22E-6045B9D27097}"/>
                </a:ext>
              </a:extLst>
            </p:cNvPr>
            <p:cNvSpPr/>
            <p:nvPr/>
          </p:nvSpPr>
          <p:spPr>
            <a:xfrm>
              <a:off x="7255630" y="9318351"/>
              <a:ext cx="40235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qce.quantum.ieee.org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6109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D69D-2507-49CC-826B-8636CF5BC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49C2B-8B23-486B-AED8-CFD8795A5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4001F-DC47-404E-BD57-010AE12D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FA226-9CAC-4B75-93EC-5290EB81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C992B-D1B0-4514-9F41-C3C674F0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64535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3196-9EE5-4D45-A05F-FB11F301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B2248-48DD-4576-A76B-CDCCD906B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2A962-AE06-41C5-9FDA-5CC37666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36F45-EF5E-4C71-A337-69591A7B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A680E-EF82-4655-8768-BD323C3F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37159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A89A-F068-4F88-B24B-8295FAF8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45991-B1D6-4D46-9F81-87EFCCF2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A802-3CD9-430F-9E0D-9F8689FC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D15CC-908B-4B75-9ADD-6AC63D3F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30EA-6C1B-4B5F-97F1-C0BF84EB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79462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9501-C2BE-44F6-BBCB-2E215062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1FD91-49EF-440D-AC25-F62CEC815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0B05E-4C3B-4E08-BCCF-F10DAA7B7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D4CB5-17A4-49EA-AB87-D3AF7F08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43B75-F304-48BC-BDBB-229332A8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F24A1-7C4E-425B-AF47-177210CB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40766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548B-67B0-41F4-8DE6-B0804B31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EAF4C-6225-48E2-B841-0FC5B8BF3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50BF9-9F3D-472A-9AD4-12C093BE7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46D909-6D57-44F7-A5A7-2B2C4BEFE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6CCEB-4307-4302-AF27-99F5130CE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E61213-25CC-45EB-9BD9-2008F5D5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867748-85F4-44D4-9122-08178C9F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0BD1A1-B79D-4284-BA1E-FED8820B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77890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D16FB-1A81-453A-A49F-AD64CEE87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46705-FB8C-40FD-A058-F447C7A9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11488-20F3-481A-8564-3F09314C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816E3-D3D5-4C42-9BC9-FC884192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47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Vic Edge White Lowercase-edgeb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257_DigitalSignage_ppt_template_whitepg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619" cy="10287000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69817" y="8302257"/>
            <a:ext cx="10236931" cy="736600"/>
          </a:xfrm>
          <a:noFill/>
        </p:spPr>
        <p:txBody>
          <a:bodyPr/>
          <a:lstStyle>
            <a:lvl1pPr>
              <a:defRPr sz="5200" b="0" i="0">
                <a:solidFill>
                  <a:srgbClr val="004382"/>
                </a:solidFill>
              </a:defRPr>
            </a:lvl1pPr>
          </a:lstStyle>
          <a:p>
            <a:pPr lvl="0"/>
            <a:r>
              <a:rPr lang="en-CA" dirty="0"/>
              <a:t>Click to insert event </a:t>
            </a:r>
            <a:r>
              <a:rPr lang="en-CA" dirty="0" err="1"/>
              <a:t>url</a:t>
            </a:r>
            <a:endParaRPr lang="en-CA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69817" y="4614333"/>
            <a:ext cx="13745068" cy="250042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 i="0">
                <a:solidFill>
                  <a:srgbClr val="004382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269816" y="1277413"/>
            <a:ext cx="15884954" cy="2680754"/>
          </a:xfrm>
        </p:spPr>
        <p:txBody>
          <a:bodyPr/>
          <a:lstStyle>
            <a:lvl1pPr>
              <a:defRPr sz="11200" cap="none">
                <a:solidFill>
                  <a:srgbClr val="004382"/>
                </a:solidFill>
              </a:defRPr>
            </a:lvl1pPr>
          </a:lstStyle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3168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8E3FC-F033-404B-AF64-29834B69F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0BF5A-F5DD-4910-9130-3202973F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E44A4-A23A-4F13-9E76-621FBA5C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1075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EC54-F934-4EB1-9EBB-1958F5F9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AAF9-F01A-452F-8661-AD8C6621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EAB1C-5FFF-40A8-B758-888391EDC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75475-6945-4AE8-BD82-9F1BD046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84497-3DC1-44CD-8898-50F55E16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D62F6-653C-4F7A-869D-6D56CB3E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196282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C535-2F17-45F7-B545-D4CFC1E1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AC49C-EFC1-453B-9184-061511F13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90452-1630-4201-AFAD-0B4FEAE19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43994-303F-4FB8-A5F1-AAE7C669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0F95B-6A6C-41D9-9041-C1B6DC44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010B6-BBC0-4717-BD58-4B8AC329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00832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4DA7-C6D1-466C-BE03-42300108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ED659-202C-4507-8879-AEE3EB000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D8404-E52C-4CEA-BEC7-3D56016B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6041B-5C8E-4B31-A54A-6AB49B71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ECAD3-1620-4A65-9037-55B1E97B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1211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34393-61D0-4DBE-985B-7CA43DFD9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60946-A49A-44F5-ACC6-046193FC2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EBFBB-8DD8-478F-A2DB-FA92910D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93BE-0FC8-4FAD-9829-A8255C3A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AA400-FAE2-4F60-A6A7-486B22B8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88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12.emf"/><Relationship Id="rId4" Type="http://schemas.openxmlformats.org/officeDocument/2006/relationships/image" Target="../media/image11.jp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emf"/><Relationship Id="rId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2.emf"/><Relationship Id="rId4" Type="http://schemas.openxmlformats.org/officeDocument/2006/relationships/image" Target="../media/image11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2.emf"/><Relationship Id="rId4" Type="http://schemas.openxmlformats.org/officeDocument/2006/relationships/image" Target="../media/image11.jp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4767" y="1191431"/>
            <a:ext cx="12110732" cy="30400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7346" y="4659692"/>
            <a:ext cx="12103760" cy="18056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9" r:id="rId2"/>
    <p:sldLayoutId id="2147483705" r:id="rId3"/>
    <p:sldLayoutId id="2147483710" r:id="rId4"/>
    <p:sldLayoutId id="2147483706" r:id="rId5"/>
    <p:sldLayoutId id="2147483711" r:id="rId6"/>
    <p:sldLayoutId id="2147483690" r:id="rId7"/>
    <p:sldLayoutId id="2147483712" r:id="rId8"/>
    <p:sldLayoutId id="2147483703" r:id="rId9"/>
    <p:sldLayoutId id="2147483713" r:id="rId10"/>
    <p:sldLayoutId id="2147483718" r:id="rId11"/>
    <p:sldLayoutId id="2147483719" r:id="rId12"/>
    <p:sldLayoutId id="2147483716" r:id="rId13"/>
    <p:sldLayoutId id="2147483717" r:id="rId14"/>
    <p:sldLayoutId id="2147483699" r:id="rId15"/>
    <p:sldLayoutId id="2147483714" r:id="rId16"/>
    <p:sldLayoutId id="2147483692" r:id="rId17"/>
    <p:sldLayoutId id="2147483715" r:id="rId18"/>
  </p:sldLayoutIdLst>
  <p:txStyles>
    <p:titleStyle>
      <a:lvl1pPr algn="l" defTabSz="9143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1200" b="0" i="0" kern="1200" cap="none" baseline="0">
          <a:solidFill>
            <a:schemeClr val="bg1"/>
          </a:solidFill>
          <a:latin typeface="Calibri Light"/>
          <a:ea typeface="ＭＳ Ｐゴシック" charset="0"/>
          <a:cs typeface="Calibri Light"/>
        </a:defRPr>
      </a:lvl1pPr>
      <a:lvl2pPr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914324"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828648"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2742971"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3657295"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914324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Tx/>
        <a:buNone/>
        <a:defRPr sz="6700" b="0" i="0" kern="1200">
          <a:solidFill>
            <a:schemeClr val="bg1"/>
          </a:solidFill>
          <a:latin typeface="Calibri Light"/>
          <a:ea typeface="ＭＳ Ｐゴシック" charset="0"/>
          <a:cs typeface="Calibri Light"/>
        </a:defRPr>
      </a:lvl1pPr>
      <a:lvl2pPr marL="1485776" indent="-571452" algn="l" defTabSz="91432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56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2285809" indent="-457162" algn="l" defTabSz="914324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3200133" indent="-457162" algn="l" defTabSz="91432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4114457" indent="-457162" algn="l" defTabSz="914324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4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5028781" indent="-457162" algn="l" defTabSz="91432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104" indent="-457162" algn="l" defTabSz="91432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428" indent="-457162" algn="l" defTabSz="91432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752" indent="-457162" algn="l" defTabSz="91432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24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48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71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95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619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943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267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591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028701" y="534600"/>
            <a:ext cx="16830677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28701" y="2522945"/>
            <a:ext cx="16830677" cy="688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6" name="Picture 5"/>
          <p:cNvPicPr/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251" y="8158928"/>
            <a:ext cx="1349058" cy="12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873540" y="9644061"/>
            <a:ext cx="1268159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07C7E-F82C-4CE3-B63F-A84CBED7CBD7}"/>
              </a:ext>
            </a:extLst>
          </p:cNvPr>
          <p:cNvSpPr/>
          <p:nvPr userDrawn="1"/>
        </p:nvSpPr>
        <p:spPr>
          <a:xfrm>
            <a:off x="188687" y="7924800"/>
            <a:ext cx="1683656" cy="15784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700"/>
          </a:p>
        </p:txBody>
      </p:sp>
    </p:spTree>
    <p:extLst>
      <p:ext uri="{BB962C8B-B14F-4D97-AF65-F5344CB8AC3E}">
        <p14:creationId xmlns:p14="http://schemas.microsoft.com/office/powerpoint/2010/main" val="414486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8" r:id="rId2"/>
  </p:sldLayoutIdLst>
  <p:hf hdr="0" ftr="0" dt="0"/>
  <p:txStyles>
    <p:titleStyle>
      <a:lvl1pPr algn="l" defTabSz="287916" rtl="0" eaLnBrk="1" latinLnBrk="0" hangingPunct="1">
        <a:spcBef>
          <a:spcPct val="0"/>
        </a:spcBef>
        <a:buNone/>
        <a:defRPr sz="60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15939" indent="-215939" algn="l" defTabSz="287916" rtl="0" eaLnBrk="1" latinLnBrk="0" hangingPunct="1">
        <a:spcBef>
          <a:spcPct val="20000"/>
        </a:spcBef>
        <a:buSzPct val="80000"/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467865" indent="-179948" algn="l" defTabSz="287916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719792" indent="-143958" algn="l" defTabSz="287916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7709" indent="-143958" algn="l" defTabSz="287916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625" indent="-143958" algn="l" defTabSz="287916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583543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71459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9375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7292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16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5834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63751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667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583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501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417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333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028700" y="534600"/>
            <a:ext cx="16830676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522945"/>
            <a:ext cx="16830676" cy="688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6" name="Picture 5"/>
          <p:cNvPicPr/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1" y="8158927"/>
            <a:ext cx="1349058" cy="12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B07C7E-F82C-4CE3-B63F-A84CBED7CBD7}"/>
              </a:ext>
            </a:extLst>
          </p:cNvPr>
          <p:cNvSpPr/>
          <p:nvPr userDrawn="1"/>
        </p:nvSpPr>
        <p:spPr>
          <a:xfrm>
            <a:off x="188686" y="7924800"/>
            <a:ext cx="1683656" cy="15784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5E5B1D-4C1F-465C-AB84-EFBC0DBBCFC5}"/>
              </a:ext>
            </a:extLst>
          </p:cNvPr>
          <p:cNvGrpSpPr/>
          <p:nvPr userDrawn="1"/>
        </p:nvGrpSpPr>
        <p:grpSpPr>
          <a:xfrm>
            <a:off x="0" y="7737269"/>
            <a:ext cx="18294805" cy="2548090"/>
            <a:chOff x="108404" y="7737269"/>
            <a:chExt cx="18287999" cy="2548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AC15E0-076C-41F5-A99F-BDC57D56A038}"/>
                </a:ext>
              </a:extLst>
            </p:cNvPr>
            <p:cNvGrpSpPr/>
            <p:nvPr/>
          </p:nvGrpSpPr>
          <p:grpSpPr>
            <a:xfrm>
              <a:off x="108404" y="7737269"/>
              <a:ext cx="18287999" cy="2548090"/>
              <a:chOff x="108404" y="7737269"/>
              <a:chExt cx="18287999" cy="2548090"/>
            </a:xfrm>
          </p:grpSpPr>
          <p:pic>
            <p:nvPicPr>
              <p:cNvPr id="12" name="Picture 11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1FDFF381-B762-4611-80DD-A5124E275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404" y="7737269"/>
                <a:ext cx="18287999" cy="254809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55EA4DA-F45A-492B-88C5-4D12E512F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5661" y="8069914"/>
                <a:ext cx="4053483" cy="1433386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188536-E243-4D75-8844-01213844F941}"/>
                </a:ext>
              </a:extLst>
            </p:cNvPr>
            <p:cNvSpPr/>
            <p:nvPr/>
          </p:nvSpPr>
          <p:spPr>
            <a:xfrm>
              <a:off x="7255630" y="9318351"/>
              <a:ext cx="40235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qce.quantum.ieee.org </a:t>
              </a:r>
            </a:p>
          </p:txBody>
        </p:sp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873539" y="9644061"/>
            <a:ext cx="1268158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7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</p:sldLayoutIdLst>
  <p:hf hdr="0"/>
  <p:txStyles>
    <p:titleStyle>
      <a:lvl1pPr algn="l" defTabSz="287916" rtl="0" eaLnBrk="1" latinLnBrk="0" hangingPunct="1">
        <a:spcBef>
          <a:spcPct val="0"/>
        </a:spcBef>
        <a:buNone/>
        <a:defRPr sz="60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15939" indent="-215939" algn="l" defTabSz="287916" rtl="0" eaLnBrk="1" latinLnBrk="0" hangingPunct="1">
        <a:spcBef>
          <a:spcPct val="20000"/>
        </a:spcBef>
        <a:buSzPct val="80000"/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467865" indent="-179948" algn="l" defTabSz="287916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719792" indent="-143958" algn="l" defTabSz="287916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7709" indent="-143958" algn="l" defTabSz="287916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625" indent="-143958" algn="l" defTabSz="287916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583543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71459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9375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7292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16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5834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63751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667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583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501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417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333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3C73B-86B8-4C2B-8A46-5C0FF92C1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383E1-5322-4734-99ED-97DF7F968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97BC2-D916-4B2D-BF9B-0052F345F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DE9F-51E0-4DCD-BA8D-AF3DAC49625B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68193-EDEB-4FA3-9E69-6C3DE8250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47B14-0C51-4BE9-97A5-B173EC80E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69832-C4A8-41F3-B509-C22C294821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7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028701" y="534600"/>
            <a:ext cx="16830677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28701" y="2522945"/>
            <a:ext cx="16830677" cy="688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6" name="Picture 5"/>
          <p:cNvPicPr/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251" y="8158928"/>
            <a:ext cx="1349058" cy="12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873540" y="9644061"/>
            <a:ext cx="1268159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07C7E-F82C-4CE3-B63F-A84CBED7CBD7}"/>
              </a:ext>
            </a:extLst>
          </p:cNvPr>
          <p:cNvSpPr/>
          <p:nvPr userDrawn="1"/>
        </p:nvSpPr>
        <p:spPr>
          <a:xfrm>
            <a:off x="188687" y="7924800"/>
            <a:ext cx="1683656" cy="15784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700"/>
          </a:p>
        </p:txBody>
      </p:sp>
    </p:spTree>
    <p:extLst>
      <p:ext uri="{BB962C8B-B14F-4D97-AF65-F5344CB8AC3E}">
        <p14:creationId xmlns:p14="http://schemas.microsoft.com/office/powerpoint/2010/main" val="30319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4" r:id="rId2"/>
  </p:sldLayoutIdLst>
  <p:hf hdr="0" ftr="0" dt="0"/>
  <p:txStyles>
    <p:titleStyle>
      <a:lvl1pPr algn="l" defTabSz="287916" rtl="0" eaLnBrk="1" latinLnBrk="0" hangingPunct="1">
        <a:spcBef>
          <a:spcPct val="0"/>
        </a:spcBef>
        <a:buNone/>
        <a:defRPr sz="60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15939" indent="-215939" algn="l" defTabSz="287916" rtl="0" eaLnBrk="1" latinLnBrk="0" hangingPunct="1">
        <a:spcBef>
          <a:spcPct val="20000"/>
        </a:spcBef>
        <a:buSzPct val="80000"/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467865" indent="-179948" algn="l" defTabSz="287916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719792" indent="-143958" algn="l" defTabSz="287916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7709" indent="-143958" algn="l" defTabSz="287916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625" indent="-143958" algn="l" defTabSz="287916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583543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71459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9375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7292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16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5834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63751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667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583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501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417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333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028702" y="534600"/>
            <a:ext cx="16830677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28702" y="2522946"/>
            <a:ext cx="16830677" cy="688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6" name="Picture 5"/>
          <p:cNvPicPr/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1" y="8158930"/>
            <a:ext cx="1349058" cy="12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873541" y="9644061"/>
            <a:ext cx="1268159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07C7E-F82C-4CE3-B63F-A84CBED7CBD7}"/>
              </a:ext>
            </a:extLst>
          </p:cNvPr>
          <p:cNvSpPr/>
          <p:nvPr userDrawn="1"/>
        </p:nvSpPr>
        <p:spPr>
          <a:xfrm>
            <a:off x="188688" y="7924800"/>
            <a:ext cx="1683656" cy="15784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700"/>
          </a:p>
        </p:txBody>
      </p:sp>
    </p:spTree>
    <p:extLst>
      <p:ext uri="{BB962C8B-B14F-4D97-AF65-F5344CB8AC3E}">
        <p14:creationId xmlns:p14="http://schemas.microsoft.com/office/powerpoint/2010/main" val="420528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hf hdr="0"/>
  <p:txStyles>
    <p:titleStyle>
      <a:lvl1pPr algn="l" defTabSz="287931" rtl="0" eaLnBrk="1" latinLnBrk="0" hangingPunct="1">
        <a:spcBef>
          <a:spcPct val="0"/>
        </a:spcBef>
        <a:buNone/>
        <a:defRPr sz="60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15951" indent="-215951" algn="l" defTabSz="287931" rtl="0" eaLnBrk="1" latinLnBrk="0" hangingPunct="1">
        <a:spcBef>
          <a:spcPct val="20000"/>
        </a:spcBef>
        <a:buSzPct val="80000"/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467889" indent="-179957" algn="l" defTabSz="287931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719828" indent="-143966" algn="l" defTabSz="287931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7760" indent="-143966" algn="l" defTabSz="287931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690" indent="-143966" algn="l" defTabSz="287931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583622" indent="-143966" algn="l" defTabSz="287931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71553" indent="-143966" algn="l" defTabSz="287931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9483" indent="-143966" algn="l" defTabSz="287931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7415" indent="-143966" algn="l" defTabSz="287931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31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5864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63795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724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655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588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519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448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028701" y="534600"/>
            <a:ext cx="16830677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28701" y="2522945"/>
            <a:ext cx="16830677" cy="6882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6" name="Picture 5"/>
          <p:cNvPicPr/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3" y="8158930"/>
            <a:ext cx="1349058" cy="12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B07C7E-F82C-4CE3-B63F-A84CBED7CBD7}"/>
              </a:ext>
            </a:extLst>
          </p:cNvPr>
          <p:cNvSpPr/>
          <p:nvPr userDrawn="1"/>
        </p:nvSpPr>
        <p:spPr>
          <a:xfrm>
            <a:off x="188687" y="7924802"/>
            <a:ext cx="1683656" cy="15784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5E5B1D-4C1F-465C-AB84-EFBC0DBBCFC5}"/>
              </a:ext>
            </a:extLst>
          </p:cNvPr>
          <p:cNvGrpSpPr/>
          <p:nvPr userDrawn="1"/>
        </p:nvGrpSpPr>
        <p:grpSpPr>
          <a:xfrm>
            <a:off x="2" y="7737272"/>
            <a:ext cx="18294806" cy="2548091"/>
            <a:chOff x="108404" y="7737269"/>
            <a:chExt cx="18287999" cy="2548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AC15E0-076C-41F5-A99F-BDC57D56A038}"/>
                </a:ext>
              </a:extLst>
            </p:cNvPr>
            <p:cNvGrpSpPr/>
            <p:nvPr/>
          </p:nvGrpSpPr>
          <p:grpSpPr>
            <a:xfrm>
              <a:off x="108404" y="7737269"/>
              <a:ext cx="18287999" cy="2548090"/>
              <a:chOff x="108404" y="7737269"/>
              <a:chExt cx="18287999" cy="2548090"/>
            </a:xfrm>
          </p:grpSpPr>
          <p:pic>
            <p:nvPicPr>
              <p:cNvPr id="12" name="Picture 11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1FDFF381-B762-4611-80DD-A5124E275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404" y="7737269"/>
                <a:ext cx="18287999" cy="254809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55EA4DA-F45A-492B-88C5-4D12E512F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5661" y="8069914"/>
                <a:ext cx="4053483" cy="1433386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188536-E243-4D75-8844-01213844F941}"/>
                </a:ext>
              </a:extLst>
            </p:cNvPr>
            <p:cNvSpPr/>
            <p:nvPr/>
          </p:nvSpPr>
          <p:spPr>
            <a:xfrm>
              <a:off x="7255630" y="9318351"/>
              <a:ext cx="40235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qce.quantum.ieee.org </a:t>
              </a:r>
            </a:p>
          </p:txBody>
        </p:sp>
      </p:grp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873541" y="9644063"/>
            <a:ext cx="1268159" cy="642941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8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hf hdr="0"/>
  <p:txStyles>
    <p:titleStyle>
      <a:lvl1pPr algn="l" defTabSz="287909" rtl="0" eaLnBrk="1" latinLnBrk="0" hangingPunct="1">
        <a:spcBef>
          <a:spcPct val="0"/>
        </a:spcBef>
        <a:buNone/>
        <a:defRPr sz="60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15934" indent="-215934" algn="l" defTabSz="287909" rtl="0" eaLnBrk="1" latinLnBrk="0" hangingPunct="1">
        <a:spcBef>
          <a:spcPct val="20000"/>
        </a:spcBef>
        <a:buSzPct val="80000"/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467855" indent="-179943" algn="l" defTabSz="287909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719774" indent="-143955" algn="l" defTabSz="287909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7685" indent="-143955" algn="l" defTabSz="287909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594" indent="-143955" algn="l" defTabSz="287909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583505" indent="-143955" algn="l" defTabSz="287909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71414" indent="-143955" algn="l" defTabSz="287909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9322" indent="-143955" algn="l" defTabSz="287909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7231" indent="-143955" algn="l" defTabSz="287909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0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09" algn="l" defTabSz="28790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5820" algn="l" defTabSz="28790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63730" algn="l" defTabSz="28790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639" algn="l" defTabSz="28790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549" algn="l" defTabSz="28790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459" algn="l" defTabSz="28790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367" algn="l" defTabSz="28790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277" algn="l" defTabSz="28790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2748E-9084-B247-A29F-E111BD57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F7666-A2B8-A94A-9BAB-67E1E43CA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FB4B5-DC9A-324C-AF6F-1FC50BC8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51A23-BB65-A94F-9ADB-1275D037946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F435E-9A81-CE4C-A5DC-12CD774E6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3FC45-8568-4747-9E13-6DA3AF5ED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BA4B3-A326-034A-A911-AFB9B7371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5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336"/>
            <a:ext cx="8284464" cy="85892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75803"/>
            <a:ext cx="8229468" cy="3333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1" y="9575803"/>
            <a:ext cx="3657464" cy="3333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0980"/>
            <a:ext cx="18728441" cy="1072896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19653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2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3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44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1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1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342891" indent="-342891" algn="l" rtl="0" eaLnBrk="1" fontAlgn="base" hangingPunct="1">
        <a:lnSpc>
          <a:spcPct val="100000"/>
        </a:lnSpc>
        <a:spcBef>
          <a:spcPts val="2201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1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685784" indent="-282569" algn="l" rtl="0" eaLnBrk="1" fontAlgn="base" hangingPunct="1">
        <a:lnSpc>
          <a:spcPct val="100000"/>
        </a:lnSpc>
        <a:spcBef>
          <a:spcPts val="2201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1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257269" indent="-387341" algn="l" rtl="0" eaLnBrk="1" fontAlgn="base" hangingPunct="1">
        <a:lnSpc>
          <a:spcPct val="100000"/>
        </a:lnSpc>
        <a:spcBef>
          <a:spcPts val="2201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1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606511" indent="-342891" algn="l" rtl="0" eaLnBrk="1" fontAlgn="base" hangingPunct="1">
        <a:lnSpc>
          <a:spcPct val="100000"/>
        </a:lnSpc>
        <a:spcBef>
          <a:spcPts val="2201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1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3167324" indent="-25932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434" indent="-25932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546" indent="-25932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658" indent="-25932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24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11" algn="l" defTabSz="1450224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24" algn="l" defTabSz="1450224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32" algn="l" defTabSz="1450224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444" algn="l" defTabSz="1450224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556" algn="l" defTabSz="1450224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665" algn="l" defTabSz="1450224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775" algn="l" defTabSz="1450224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0887" algn="l" defTabSz="1450224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028701" y="534600"/>
            <a:ext cx="16830677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28701" y="2522945"/>
            <a:ext cx="16830677" cy="688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6" name="Picture 5"/>
          <p:cNvPicPr/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251" y="8158928"/>
            <a:ext cx="1349058" cy="12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873540" y="9644061"/>
            <a:ext cx="1268159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07C7E-F82C-4CE3-B63F-A84CBED7CBD7}"/>
              </a:ext>
            </a:extLst>
          </p:cNvPr>
          <p:cNvSpPr/>
          <p:nvPr userDrawn="1"/>
        </p:nvSpPr>
        <p:spPr>
          <a:xfrm>
            <a:off x="188687" y="7924800"/>
            <a:ext cx="1683656" cy="15784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700"/>
          </a:p>
        </p:txBody>
      </p:sp>
    </p:spTree>
    <p:extLst>
      <p:ext uri="{BB962C8B-B14F-4D97-AF65-F5344CB8AC3E}">
        <p14:creationId xmlns:p14="http://schemas.microsoft.com/office/powerpoint/2010/main" val="405394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1" r:id="rId2"/>
  </p:sldLayoutIdLst>
  <p:hf hdr="0" ftr="0" dt="0"/>
  <p:txStyles>
    <p:titleStyle>
      <a:lvl1pPr algn="l" defTabSz="287916" rtl="0" eaLnBrk="1" latinLnBrk="0" hangingPunct="1">
        <a:spcBef>
          <a:spcPct val="0"/>
        </a:spcBef>
        <a:buNone/>
        <a:defRPr sz="60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15939" indent="-215939" algn="l" defTabSz="287916" rtl="0" eaLnBrk="1" latinLnBrk="0" hangingPunct="1">
        <a:spcBef>
          <a:spcPct val="20000"/>
        </a:spcBef>
        <a:buSzPct val="80000"/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467865" indent="-179948" algn="l" defTabSz="287916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719792" indent="-143958" algn="l" defTabSz="287916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7709" indent="-143958" algn="l" defTabSz="287916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625" indent="-143958" algn="l" defTabSz="287916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583543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71459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9375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7292" indent="-143958" algn="l" defTabSz="287916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16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5834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63751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667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583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501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417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333" algn="l" defTabSz="287916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028702" y="534600"/>
            <a:ext cx="16830677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28702" y="2522946"/>
            <a:ext cx="16830677" cy="688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6" name="Picture 5"/>
          <p:cNvPicPr/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251" y="8158930"/>
            <a:ext cx="1349058" cy="12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6873541" y="9644061"/>
            <a:ext cx="1268159" cy="642939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C477877-FC0D-408F-9044-399C5B2A0D47}" type="slidenum">
              <a:rPr lang="en-CA" smtClean="0">
                <a:solidFill>
                  <a:schemeClr val="bg1"/>
                </a:solidFill>
              </a:rPr>
              <a:pPr/>
              <a:t>‹#›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07C7E-F82C-4CE3-B63F-A84CBED7CBD7}"/>
              </a:ext>
            </a:extLst>
          </p:cNvPr>
          <p:cNvSpPr/>
          <p:nvPr userDrawn="1"/>
        </p:nvSpPr>
        <p:spPr>
          <a:xfrm>
            <a:off x="188688" y="7924800"/>
            <a:ext cx="1683656" cy="15784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700"/>
          </a:p>
        </p:txBody>
      </p:sp>
    </p:spTree>
    <p:extLst>
      <p:ext uri="{BB962C8B-B14F-4D97-AF65-F5344CB8AC3E}">
        <p14:creationId xmlns:p14="http://schemas.microsoft.com/office/powerpoint/2010/main" val="351320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</p:sldLayoutIdLst>
  <p:hf hdr="0"/>
  <p:txStyles>
    <p:titleStyle>
      <a:lvl1pPr algn="l" defTabSz="287931" rtl="0" eaLnBrk="1" latinLnBrk="0" hangingPunct="1">
        <a:spcBef>
          <a:spcPct val="0"/>
        </a:spcBef>
        <a:buNone/>
        <a:defRPr sz="60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15951" indent="-215951" algn="l" defTabSz="287931" rtl="0" eaLnBrk="1" latinLnBrk="0" hangingPunct="1">
        <a:spcBef>
          <a:spcPct val="20000"/>
        </a:spcBef>
        <a:buSzPct val="80000"/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467889" indent="-179957" algn="l" defTabSz="287931" rtl="0" eaLnBrk="1" latinLnBrk="0" hangingPunct="1">
        <a:spcBef>
          <a:spcPct val="20000"/>
        </a:spcBef>
        <a:buFont typeface="Arial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719828" indent="-143966" algn="l" defTabSz="287931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7760" indent="-143966" algn="l" defTabSz="287931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690" indent="-143966" algn="l" defTabSz="287931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583622" indent="-143966" algn="l" defTabSz="287931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71553" indent="-143966" algn="l" defTabSz="287931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9483" indent="-143966" algn="l" defTabSz="287931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7415" indent="-143966" algn="l" defTabSz="287931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31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5864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63795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724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655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588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519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448" algn="l" defTabSz="28793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4767" y="1191431"/>
            <a:ext cx="12110732" cy="30400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CA" dirty="0"/>
              <a:t>Click to edit </a:t>
            </a:r>
            <a:br>
              <a:rPr lang="en-CA" dirty="0"/>
            </a:br>
            <a:r>
              <a:rPr lang="en-CA" dirty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7346" y="4659692"/>
            <a:ext cx="12103760" cy="18056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dirty="0"/>
              <a:t>Click to insert event details </a:t>
            </a:r>
            <a:br>
              <a:rPr lang="en-CA" dirty="0"/>
            </a:br>
            <a:r>
              <a:rPr lang="en-CA" dirty="0"/>
              <a:t>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91543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</p:sldLayoutIdLst>
  <p:txStyles>
    <p:titleStyle>
      <a:lvl1pPr algn="l" defTabSz="914324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1200" b="0" i="0" kern="1200" cap="none" baseline="0">
          <a:solidFill>
            <a:schemeClr val="bg1"/>
          </a:solidFill>
          <a:latin typeface="Calibri Light"/>
          <a:ea typeface="ＭＳ Ｐゴシック" charset="0"/>
          <a:cs typeface="Calibri Light"/>
        </a:defRPr>
      </a:lvl1pPr>
      <a:lvl2pPr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914324"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828648"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2742971"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3657295" algn="ctr" defTabSz="914324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914324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Tx/>
        <a:buNone/>
        <a:defRPr sz="6700" b="0" i="0" kern="1200">
          <a:solidFill>
            <a:schemeClr val="bg1"/>
          </a:solidFill>
          <a:latin typeface="Calibri Light"/>
          <a:ea typeface="ＭＳ Ｐゴシック" charset="0"/>
          <a:cs typeface="Calibri Light"/>
        </a:defRPr>
      </a:lvl1pPr>
      <a:lvl2pPr marL="1485776" indent="-571452" algn="l" defTabSz="91432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56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2285809" indent="-457162" algn="l" defTabSz="914324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3200133" indent="-457162" algn="l" defTabSz="91432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4114457" indent="-457162" algn="l" defTabSz="914324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4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5028781" indent="-457162" algn="l" defTabSz="91432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104" indent="-457162" algn="l" defTabSz="91432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428" indent="-457162" algn="l" defTabSz="91432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752" indent="-457162" algn="l" defTabSz="91432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24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48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71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95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619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943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267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591" algn="l" defTabSz="91432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5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thought-leadership/institute-business-value/report/quantumstrategy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quantum_processors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wavesys.com/take-leap" TargetMode="External"/><Relationship Id="rId3" Type="http://schemas.openxmlformats.org/officeDocument/2006/relationships/hyperlink" Target="https://www.microsoft.com/en-us/quantum/" TargetMode="External"/><Relationship Id="rId7" Type="http://schemas.openxmlformats.org/officeDocument/2006/relationships/hyperlink" Target="https://rigetti.com/forest" TargetMode="External"/><Relationship Id="rId2" Type="http://schemas.openxmlformats.org/officeDocument/2006/relationships/hyperlink" Target="http://www.research.ibm.com/ibm-q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quantumlib/Cirq" TargetMode="External"/><Relationship Id="rId5" Type="http://schemas.openxmlformats.org/officeDocument/2006/relationships/hyperlink" Target="https://ai.google/research/teams/applied-science/quantum-ai/" TargetMode="External"/><Relationship Id="rId4" Type="http://schemas.openxmlformats.org/officeDocument/2006/relationships/hyperlink" Target="http://www.microsoft.com/en-us/quantum/development-kit" TargetMode="External"/><Relationship Id="rId9" Type="http://schemas.openxmlformats.org/officeDocument/2006/relationships/hyperlink" Target="https://ocean.dwavesy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dwavesys.com/resources/tutorials" TargetMode="Externa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ca/services/quantum/" TargetMode="External"/><Relationship Id="rId3" Type="http://schemas.openxmlformats.org/officeDocument/2006/relationships/hyperlink" Target="https://1qbit.com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azure.microsoft.com/services/quantum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quantumcircuits.com/" TargetMode="External"/><Relationship Id="rId5" Type="http://schemas.openxmlformats.org/officeDocument/2006/relationships/hyperlink" Target="https://ionq.com/" TargetMode="External"/><Relationship Id="rId4" Type="http://schemas.openxmlformats.org/officeDocument/2006/relationships/hyperlink" Target="https://www.honeywell.com/en-us/company/quantu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news.gov.bc.ca/releases/news_releases_2017-2021/2019PREM0111-001892.htm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qce.quantum.ieee.org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hyperlink" Target="https://www.scottaaronson.com/blo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5.xml"/><Relationship Id="rId6" Type="http://schemas.openxmlformats.org/officeDocument/2006/relationships/hyperlink" Target="https://qiskit.org/" TargetMode="External"/><Relationship Id="rId5" Type="http://schemas.openxmlformats.org/officeDocument/2006/relationships/hyperlink" Target="https://quantum-computing.ibm.com/composer" TargetMode="External"/><Relationship Id="rId4" Type="http://schemas.openxmlformats.org/officeDocument/2006/relationships/hyperlink" Target="https://quantum-computing.ibm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ightechu.ca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36.tiff"/><Relationship Id="rId5" Type="http://schemas.openxmlformats.org/officeDocument/2006/relationships/image" Target="../media/image34.tiff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979C19A-6CF4-4B03-9031-232F6DCCD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FB855F-7B65-DC48-B3B8-694C39C50C4D}"/>
              </a:ext>
            </a:extLst>
          </p:cNvPr>
          <p:cNvSpPr txBox="1">
            <a:spLocks/>
          </p:cNvSpPr>
          <p:nvPr/>
        </p:nvSpPr>
        <p:spPr>
          <a:xfrm>
            <a:off x="11990503" y="1683544"/>
            <a:ext cx="5268798" cy="480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600"/>
              </a:spcAft>
            </a:pPr>
            <a:r>
              <a:rPr lang="en-US" sz="5400" b="1"/>
              <a:t>Quantum Computing</a:t>
            </a:r>
          </a:p>
          <a:p>
            <a:pPr fontAlgn="auto">
              <a:spcAft>
                <a:spcPts val="600"/>
              </a:spcAft>
            </a:pPr>
            <a:r>
              <a:rPr lang="en-US" sz="5400" b="1"/>
              <a:t> </a:t>
            </a:r>
            <a:br>
              <a:rPr lang="en-US" sz="5400" b="1"/>
            </a:br>
            <a:r>
              <a:rPr lang="en-US" sz="5400" b="1"/>
              <a:t>A Hands-on Experience with Jupyter Notebooks </a:t>
            </a:r>
            <a:endParaRPr lang="en-US" sz="5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A7E1D-7A34-EB42-A31E-B00DAE965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486" y="8386856"/>
            <a:ext cx="5051424" cy="11239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A4C419-5959-41E1-8F5D-4385DE6B3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411906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A05F73E-0D41-DE45-874A-CB878D67D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97" y="2528271"/>
            <a:ext cx="9185742" cy="3192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5E490-FD04-4747-AB86-C0AA6D746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97" y="8464188"/>
            <a:ext cx="3278124" cy="969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50221-F8A5-FD40-ADE9-36AD3FDEF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785" y="8533763"/>
            <a:ext cx="3662336" cy="8301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923961-7523-4DA3-A6B8-16492042B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93568" y="6820380"/>
            <a:ext cx="5268798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505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F7289-FFD5-4AD5-BA94-FF409528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8288000" cy="10300771"/>
          </a:xfrm>
          <a:prstGeom prst="rect">
            <a:avLst/>
          </a:prstGeom>
        </p:spPr>
      </p:pic>
      <p:pic>
        <p:nvPicPr>
          <p:cNvPr id="6" name="Picture 5" descr="A picture containing building, light&#10;&#10;Description automatically generated">
            <a:extLst>
              <a:ext uri="{FF2B5EF4-FFF2-40B4-BE49-F238E27FC236}">
                <a16:creationId xmlns:a16="http://schemas.microsoft.com/office/drawing/2014/main" id="{54CC890D-6CAB-49BF-BAB4-B2A1A8BFE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590" y="281940"/>
            <a:ext cx="2278380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A28A35-1B45-47D0-90CF-5219BE57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369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49FC-6C71-4A66-9BEF-522C413E2B83}"/>
              </a:ext>
            </a:extLst>
          </p:cNvPr>
          <p:cNvSpPr/>
          <p:nvPr/>
        </p:nvSpPr>
        <p:spPr>
          <a:xfrm>
            <a:off x="14916150" y="182880"/>
            <a:ext cx="3291840" cy="149733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picture containing building, light&#10;&#10;Description automatically generated">
            <a:extLst>
              <a:ext uri="{FF2B5EF4-FFF2-40B4-BE49-F238E27FC236}">
                <a16:creationId xmlns:a16="http://schemas.microsoft.com/office/drawing/2014/main" id="{0D9B93A9-499C-4194-B4AC-AA642601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530" y="9277350"/>
            <a:ext cx="2278380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70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44D67-81EF-4044-8A68-FD5AE8E33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723" y="1929163"/>
            <a:ext cx="12964048" cy="7218647"/>
          </a:xfrm>
        </p:spPr>
        <p:txBody>
          <a:bodyPr/>
          <a:lstStyle/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4000" dirty="0"/>
              <a:t>Quantum computers will not replace classical computers</a:t>
            </a: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rgbClr val="0000FF"/>
                </a:solidFill>
              </a:rPr>
              <a:t>Hybrid</a:t>
            </a:r>
            <a:r>
              <a:rPr lang="en-CA" sz="4000" dirty="0"/>
              <a:t> quantum-classical architectures will be the norm</a:t>
            </a: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rgbClr val="0000FF"/>
                </a:solidFill>
              </a:rPr>
              <a:t>Superposition &amp; entanglement </a:t>
            </a:r>
            <a:r>
              <a:rPr lang="en-CA" sz="4000" dirty="0"/>
              <a:t>allow QC to explore </a:t>
            </a:r>
            <a:br>
              <a:rPr lang="en-CA" sz="4000" dirty="0"/>
            </a:br>
            <a:r>
              <a:rPr lang="en-CA" sz="4000" dirty="0"/>
              <a:t>an enormous set of  possibilities to find answers</a:t>
            </a: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4000" dirty="0"/>
              <a:t> QC’s potential for significant speed over classical computers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B3709-611D-42C8-9BD4-401A6649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63" y="627348"/>
            <a:ext cx="16633914" cy="919610"/>
          </a:xfrm>
        </p:spPr>
        <p:txBody>
          <a:bodyPr/>
          <a:lstStyle/>
          <a:p>
            <a:pPr>
              <a:defRPr/>
            </a:pPr>
            <a:r>
              <a:rPr lang="en-US" sz="6600" dirty="0">
                <a:solidFill>
                  <a:srgbClr val="0000FF"/>
                </a:solidFill>
              </a:rPr>
              <a:t>One Form of Quantum advantage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6A992-19CE-48D4-886A-BC3038A6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57" y="5794268"/>
            <a:ext cx="16185220" cy="3075065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FC700CC-17AF-4480-8BE8-C3F5016FB015}"/>
              </a:ext>
            </a:extLst>
          </p:cNvPr>
          <p:cNvSpPr txBox="1">
            <a:spLocks/>
          </p:cNvSpPr>
          <p:nvPr/>
        </p:nvSpPr>
        <p:spPr>
          <a:xfrm>
            <a:off x="0" y="9153452"/>
            <a:ext cx="18288000" cy="113354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324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5200" b="0" i="0" kern="1200">
                <a:solidFill>
                  <a:srgbClr val="004382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1485776" indent="-57145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285809" indent="-45716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742971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3657295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5pPr>
            <a:lvl6pPr marL="5028781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104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428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52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3600" dirty="0"/>
              <a:t>Coming soon to your business – Quantum computing</a:t>
            </a:r>
            <a:endParaRPr lang="en-CA" sz="4000" dirty="0"/>
          </a:p>
          <a:p>
            <a:pPr algn="ctr"/>
            <a:r>
              <a:rPr lang="en-CA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www.ibm.com/thought-leadership/institute-business-value/report/quantumstrategy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55104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BCD906D-70A6-4A89-B0E0-9228330B2280}"/>
              </a:ext>
            </a:extLst>
          </p:cNvPr>
          <p:cNvSpPr txBox="1"/>
          <p:nvPr/>
        </p:nvSpPr>
        <p:spPr>
          <a:xfrm>
            <a:off x="-15421" y="6720840"/>
            <a:ext cx="18303422" cy="35999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l" defTabSz="9143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847F6-4E6B-4B9F-8540-B48387F78A61}"/>
              </a:ext>
            </a:extLst>
          </p:cNvPr>
          <p:cNvSpPr txBox="1"/>
          <p:nvPr/>
        </p:nvSpPr>
        <p:spPr>
          <a:xfrm>
            <a:off x="10984230" y="8935834"/>
            <a:ext cx="1920240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AD471-87CE-4C50-AB2C-D63B4249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7" y="240030"/>
            <a:ext cx="13938883" cy="2009073"/>
          </a:xfrm>
        </p:spPr>
        <p:txBody>
          <a:bodyPr>
            <a:noAutofit/>
          </a:bodyPr>
          <a:lstStyle/>
          <a:p>
            <a:pPr algn="ctr"/>
            <a:r>
              <a:rPr lang="en-CA" dirty="0"/>
              <a:t>A Wonderful Story of</a:t>
            </a:r>
            <a:br>
              <a:rPr lang="en-CA" dirty="0"/>
            </a:br>
            <a:r>
              <a:rPr lang="en-CA" dirty="0"/>
              <a:t>Quantum Computing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97B98-5AD3-413A-94A8-C90254F1B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7" y="2516522"/>
            <a:ext cx="13938883" cy="75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10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44D67-81EF-4044-8A68-FD5AE8E33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723" y="2077753"/>
            <a:ext cx="17045354" cy="7218647"/>
          </a:xfrm>
        </p:spPr>
        <p:txBody>
          <a:bodyPr/>
          <a:lstStyle/>
          <a:p>
            <a:pPr algn="r">
              <a:spcAft>
                <a:spcPts val="1200"/>
              </a:spcAft>
              <a:buClr>
                <a:srgbClr val="0000FF"/>
              </a:buClr>
            </a:pPr>
            <a:r>
              <a:rPr lang="en-CA" sz="3600" dirty="0">
                <a:hlinkClick r:id="rId2"/>
              </a:rPr>
              <a:t>en.wikipedia.org/wiki/</a:t>
            </a:r>
            <a:r>
              <a:rPr lang="en-CA" sz="3600" dirty="0" err="1">
                <a:hlinkClick r:id="rId2"/>
              </a:rPr>
              <a:t>List_of_quantum_processors</a:t>
            </a:r>
            <a:endParaRPr lang="en-CA" sz="3600" dirty="0">
              <a:solidFill>
                <a:srgbClr val="0000FF"/>
              </a:solidFill>
            </a:endParaRPr>
          </a:p>
          <a:p>
            <a:pPr>
              <a:spcAft>
                <a:spcPts val="1200"/>
              </a:spcAft>
              <a:buClr>
                <a:srgbClr val="0000FF"/>
              </a:buClr>
            </a:pPr>
            <a:r>
              <a:rPr lang="en-CA" sz="4000" dirty="0">
                <a:solidFill>
                  <a:srgbClr val="0000FF"/>
                </a:solidFill>
              </a:rPr>
              <a:t>Quantum annealing, adiabatic computing</a:t>
            </a: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4000" dirty="0"/>
              <a:t>D-Wave Systems</a:t>
            </a:r>
            <a:endParaRPr lang="en-CA" sz="2900" dirty="0"/>
          </a:p>
          <a:p>
            <a:pPr>
              <a:spcAft>
                <a:spcPts val="1200"/>
              </a:spcAft>
              <a:buClr>
                <a:srgbClr val="0000FF"/>
              </a:buClr>
            </a:pPr>
            <a:r>
              <a:rPr lang="en-CA" sz="4000" dirty="0">
                <a:solidFill>
                  <a:srgbClr val="0000FF"/>
                </a:solidFill>
              </a:rPr>
              <a:t>Noisy intermediate-scale quantum computing (NISQ)</a:t>
            </a: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4000" dirty="0"/>
              <a:t>IBM, Google, </a:t>
            </a:r>
            <a:r>
              <a:rPr lang="en-CA" sz="4000" dirty="0" err="1"/>
              <a:t>Rigetti</a:t>
            </a:r>
            <a:r>
              <a:rPr lang="en-CA" sz="4000" dirty="0"/>
              <a:t>, Intel</a:t>
            </a:r>
          </a:p>
          <a:p>
            <a:pPr>
              <a:spcAft>
                <a:spcPts val="1200"/>
              </a:spcAft>
              <a:buClr>
                <a:srgbClr val="0000FF"/>
              </a:buClr>
            </a:pPr>
            <a:r>
              <a:rPr lang="en-CA" sz="4000" dirty="0">
                <a:solidFill>
                  <a:srgbClr val="0000FF"/>
                </a:solidFill>
              </a:rPr>
              <a:t>Fault-tolerant universal quantum computing</a:t>
            </a: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4000" dirty="0"/>
              <a:t>Ultimate goal</a:t>
            </a:r>
          </a:p>
          <a:p>
            <a:pPr>
              <a:spcAft>
                <a:spcPts val="1200"/>
              </a:spcAft>
              <a:buClr>
                <a:srgbClr val="0000FF"/>
              </a:buClr>
            </a:pPr>
            <a:endParaRPr lang="en-CA" sz="4000" dirty="0">
              <a:solidFill>
                <a:srgbClr val="0000FF"/>
              </a:solidFill>
            </a:endParaRPr>
          </a:p>
          <a:p>
            <a:pPr>
              <a:spcAft>
                <a:spcPts val="1200"/>
              </a:spcAft>
              <a:buClr>
                <a:srgbClr val="0000FF"/>
              </a:buClr>
            </a:pPr>
            <a:r>
              <a:rPr lang="en-CA" sz="4000" dirty="0">
                <a:solidFill>
                  <a:srgbClr val="0000FF"/>
                </a:solidFill>
              </a:rPr>
              <a:t>	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B3709-611D-42C8-9BD4-401A6649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63" y="874024"/>
            <a:ext cx="16633914" cy="919610"/>
          </a:xfrm>
        </p:spPr>
        <p:txBody>
          <a:bodyPr/>
          <a:lstStyle/>
          <a:p>
            <a:pPr>
              <a:defRPr/>
            </a:pPr>
            <a:r>
              <a:rPr lang="en-US" sz="8000" dirty="0">
                <a:solidFill>
                  <a:srgbClr val="0000FF"/>
                </a:solidFill>
              </a:rPr>
              <a:t>Categories of Quantum computers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FC700CC-17AF-4480-8BE8-C3F5016FB015}"/>
              </a:ext>
            </a:extLst>
          </p:cNvPr>
          <p:cNvSpPr txBox="1">
            <a:spLocks/>
          </p:cNvSpPr>
          <p:nvPr/>
        </p:nvSpPr>
        <p:spPr>
          <a:xfrm>
            <a:off x="0" y="9153452"/>
            <a:ext cx="18288000" cy="113354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324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5200" b="0" i="0" kern="1200">
                <a:solidFill>
                  <a:srgbClr val="004382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1485776" indent="-57145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285809" indent="-45716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742971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3657295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5pPr>
            <a:lvl6pPr marL="5028781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104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428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52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0DFBD01-1D08-4719-9964-E81FA92B8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960266"/>
              </p:ext>
            </p:extLst>
          </p:nvPr>
        </p:nvGraphicFramePr>
        <p:xfrm>
          <a:off x="11533909" y="2999740"/>
          <a:ext cx="6383976" cy="3840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35452">
                  <a:extLst>
                    <a:ext uri="{9D8B030D-6E8A-4147-A177-3AD203B41FA5}">
                      <a16:colId xmlns:a16="http://schemas.microsoft.com/office/drawing/2014/main" val="3058840481"/>
                    </a:ext>
                  </a:extLst>
                </a:gridCol>
                <a:gridCol w="3448524">
                  <a:extLst>
                    <a:ext uri="{9D8B030D-6E8A-4147-A177-3AD203B41FA5}">
                      <a16:colId xmlns:a16="http://schemas.microsoft.com/office/drawing/2014/main" val="2442417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Qubits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2667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CA" dirty="0"/>
                        <a:t>D-Wave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512, 1024, 2048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1898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CA" dirty="0"/>
                        <a:t>IBM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5, 14, 20, 53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53, 72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198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Rigetti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97387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CA" dirty="0"/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990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35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0B926-2313-4D76-AD39-62D3A269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474469"/>
            <a:ext cx="10637617" cy="7816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A1406-F93F-411B-8D51-A6B28317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713" y="1268730"/>
            <a:ext cx="7430277" cy="8022331"/>
          </a:xfrm>
          <a:prstGeom prst="rect">
            <a:avLst/>
          </a:prstGeom>
        </p:spPr>
      </p:pic>
      <p:pic>
        <p:nvPicPr>
          <p:cNvPr id="8" name="Picture 7" descr="A picture containing building, light&#10;&#10;Description automatically generated">
            <a:extLst>
              <a:ext uri="{FF2B5EF4-FFF2-40B4-BE49-F238E27FC236}">
                <a16:creationId xmlns:a16="http://schemas.microsoft.com/office/drawing/2014/main" id="{836CA279-1713-4C46-9C97-C409E4F5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353" y="261780"/>
            <a:ext cx="2278380" cy="9113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ACEA448-687D-4AB0-99A2-4F80807D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07" y="348079"/>
            <a:ext cx="16531337" cy="919610"/>
          </a:xfrm>
        </p:spPr>
        <p:txBody>
          <a:bodyPr/>
          <a:lstStyle/>
          <a:p>
            <a:pPr>
              <a:defRPr/>
            </a:pPr>
            <a:r>
              <a:rPr lang="en-US" sz="8000" dirty="0">
                <a:solidFill>
                  <a:srgbClr val="0000FF"/>
                </a:solidFill>
              </a:rPr>
              <a:t>IBM’s online Quantum Devices</a:t>
            </a:r>
          </a:p>
        </p:txBody>
      </p:sp>
    </p:spTree>
    <p:extLst>
      <p:ext uri="{BB962C8B-B14F-4D97-AF65-F5344CB8AC3E}">
        <p14:creationId xmlns:p14="http://schemas.microsoft.com/office/powerpoint/2010/main" val="2121259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FC700CC-17AF-4480-8BE8-C3F5016FB015}"/>
              </a:ext>
            </a:extLst>
          </p:cNvPr>
          <p:cNvSpPr txBox="1">
            <a:spLocks/>
          </p:cNvSpPr>
          <p:nvPr/>
        </p:nvSpPr>
        <p:spPr>
          <a:xfrm>
            <a:off x="0" y="9153452"/>
            <a:ext cx="18288000" cy="113354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324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5200" b="0" i="0" kern="1200">
                <a:solidFill>
                  <a:srgbClr val="004382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1485776" indent="-57145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285809" indent="-45716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742971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3657295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5pPr>
            <a:lvl6pPr marL="5028781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104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428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52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44D67-81EF-4044-8A68-FD5AE8E33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723" y="1559279"/>
            <a:ext cx="9175820" cy="8412035"/>
          </a:xfrm>
          <a:solidFill>
            <a:srgbClr val="FFC000"/>
          </a:solidFill>
        </p:spPr>
        <p:txBody>
          <a:bodyPr/>
          <a:lstStyle/>
          <a:p>
            <a:pPr>
              <a:spcAft>
                <a:spcPts val="1200"/>
              </a:spcAft>
              <a:buClr>
                <a:srgbClr val="0000FF"/>
              </a:buClr>
            </a:pPr>
            <a:r>
              <a:rPr lang="en-CA" sz="3200" b="1" dirty="0">
                <a:solidFill>
                  <a:srgbClr val="0000FF"/>
                </a:solidFill>
              </a:rPr>
              <a:t>IBM</a:t>
            </a: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3200" dirty="0"/>
              <a:t>IBM Q — </a:t>
            </a:r>
            <a:r>
              <a:rPr lang="en-CA" sz="32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www.research.ibm.com/ibm-q/</a:t>
            </a:r>
            <a:endParaRPr lang="en-CA" sz="3200" dirty="0">
              <a:solidFill>
                <a:srgbClr val="0000FF"/>
              </a:solidFill>
            </a:endParaRP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3200" dirty="0"/>
              <a:t>Qiskit—Terra, Aqua, Ter — </a:t>
            </a:r>
            <a:r>
              <a:rPr lang="en-CA" sz="3200" u="sng" dirty="0">
                <a:solidFill>
                  <a:srgbClr val="0000FF"/>
                </a:solidFill>
              </a:rPr>
              <a:t>qiskit.org</a:t>
            </a:r>
          </a:p>
          <a:p>
            <a:pPr>
              <a:spcAft>
                <a:spcPts val="1200"/>
              </a:spcAft>
              <a:buClr>
                <a:srgbClr val="0000FF"/>
              </a:buClr>
            </a:pPr>
            <a:r>
              <a:rPr lang="en-CA" sz="3200" b="1" dirty="0">
                <a:solidFill>
                  <a:srgbClr val="0000FF"/>
                </a:solidFill>
              </a:rPr>
              <a:t>Microsoft</a:t>
            </a: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3200" dirty="0"/>
              <a:t>Q# — </a:t>
            </a:r>
            <a:r>
              <a:rPr lang="en-CA" sz="32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www.microsoft.com/en-us/quantum/ </a:t>
            </a:r>
            <a:endParaRPr lang="en-CA" sz="3200" dirty="0">
              <a:solidFill>
                <a:srgbClr val="0000FF"/>
              </a:solidFill>
            </a:endParaRP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3200" dirty="0"/>
              <a:t>Microsoft QDK — </a:t>
            </a:r>
            <a:r>
              <a:rPr lang="en-CA" sz="3200" dirty="0" err="1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CA" sz="32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-us/quantum/development-kit</a:t>
            </a:r>
            <a:endParaRPr lang="en-CA" sz="3200" dirty="0">
              <a:solidFill>
                <a:srgbClr val="0000FF"/>
              </a:solidFill>
            </a:endParaRPr>
          </a:p>
          <a:p>
            <a:pPr>
              <a:spcAft>
                <a:spcPts val="1200"/>
              </a:spcAft>
              <a:buClr>
                <a:srgbClr val="0000FF"/>
              </a:buClr>
            </a:pPr>
            <a:r>
              <a:rPr lang="en-CA" sz="3200" b="1" dirty="0">
                <a:solidFill>
                  <a:srgbClr val="0000FF"/>
                </a:solidFill>
              </a:rPr>
              <a:t>Google</a:t>
            </a: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3200" dirty="0"/>
              <a:t>Google-AI — </a:t>
            </a:r>
            <a:r>
              <a:rPr lang="en-CA" sz="320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quantum-ai/</a:t>
            </a:r>
            <a:endParaRPr lang="en-CA" sz="3200" dirty="0">
              <a:solidFill>
                <a:srgbClr val="0000FF"/>
              </a:solidFill>
            </a:endParaRP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3200" dirty="0"/>
              <a:t>Google </a:t>
            </a:r>
            <a:r>
              <a:rPr lang="en-CA" sz="3200" dirty="0" err="1"/>
              <a:t>Cirq</a:t>
            </a:r>
            <a:r>
              <a:rPr lang="en-CA" sz="3200" dirty="0"/>
              <a:t> — </a:t>
            </a:r>
            <a:r>
              <a:rPr lang="en-CA" sz="3200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CA" sz="3200" dirty="0" err="1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quantumlib</a:t>
            </a:r>
            <a:r>
              <a:rPr lang="en-CA" sz="3200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CA" sz="3200" dirty="0" err="1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Cirq</a:t>
            </a:r>
            <a:endParaRPr lang="en-CA" sz="3200" dirty="0">
              <a:solidFill>
                <a:srgbClr val="0000FF"/>
              </a:solidFill>
            </a:endParaRPr>
          </a:p>
          <a:p>
            <a:pPr>
              <a:spcAft>
                <a:spcPts val="1200"/>
              </a:spcAft>
              <a:buClr>
                <a:srgbClr val="0000FF"/>
              </a:buClr>
            </a:pPr>
            <a:r>
              <a:rPr lang="en-CA" sz="3200" b="1" dirty="0" err="1">
                <a:solidFill>
                  <a:srgbClr val="0000FF"/>
                </a:solidFill>
              </a:rPr>
              <a:t>Rigetti</a:t>
            </a:r>
            <a:endParaRPr lang="en-CA" sz="3200" b="1" dirty="0">
              <a:solidFill>
                <a:srgbClr val="0000FF"/>
              </a:solidFill>
            </a:endParaRP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3200" dirty="0"/>
              <a:t>Forest SDK — </a:t>
            </a:r>
            <a:r>
              <a:rPr lang="en-CA" sz="3200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rigetti.com/forest</a:t>
            </a:r>
            <a:endParaRPr lang="en-CA" sz="3200" dirty="0">
              <a:solidFill>
                <a:srgbClr val="0000FF"/>
              </a:solidFill>
            </a:endParaRPr>
          </a:p>
          <a:p>
            <a:pPr>
              <a:spcAft>
                <a:spcPts val="1200"/>
              </a:spcAft>
              <a:buClr>
                <a:srgbClr val="0000FF"/>
              </a:buClr>
            </a:pPr>
            <a:r>
              <a:rPr lang="en-CA" sz="3200" b="1" dirty="0">
                <a:solidFill>
                  <a:srgbClr val="0000FF"/>
                </a:solidFill>
              </a:rPr>
              <a:t>D-Wave</a:t>
            </a: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3200" dirty="0"/>
              <a:t>Leap — </a:t>
            </a:r>
            <a:r>
              <a:rPr lang="en-CA" sz="3200" dirty="0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www.dwavesys.com/take-leap</a:t>
            </a:r>
            <a:endParaRPr lang="en-CA" sz="3200" dirty="0">
              <a:solidFill>
                <a:srgbClr val="0000FF"/>
              </a:solidFill>
            </a:endParaRP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CA" sz="3200" dirty="0"/>
              <a:t>Ocean SDK — </a:t>
            </a:r>
            <a:r>
              <a:rPr lang="en-CA" sz="3200" dirty="0">
                <a:solidFill>
                  <a:srgbClr val="0000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ocean.dwavesys.com/</a:t>
            </a:r>
            <a:endParaRPr lang="en-CA" sz="3200" dirty="0">
              <a:solidFill>
                <a:srgbClr val="0000FF"/>
              </a:solidFill>
            </a:endParaRP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endParaRPr lang="en-CA" sz="3600" dirty="0">
              <a:solidFill>
                <a:srgbClr val="0000FF"/>
              </a:solidFill>
            </a:endParaRP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endParaRPr lang="en-CA" sz="3600" dirty="0">
              <a:solidFill>
                <a:srgbClr val="0000FF"/>
              </a:solidFill>
            </a:endParaRPr>
          </a:p>
          <a:p>
            <a:pPr marL="571500" indent="-571500">
              <a:spcAft>
                <a:spcPts val="12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endParaRPr lang="en-CA" sz="4000" dirty="0"/>
          </a:p>
          <a:p>
            <a:pPr>
              <a:spcAft>
                <a:spcPts val="1200"/>
              </a:spcAft>
              <a:buClr>
                <a:srgbClr val="0000FF"/>
              </a:buClr>
            </a:pPr>
            <a:endParaRPr lang="en-CA" sz="4000" dirty="0">
              <a:solidFill>
                <a:srgbClr val="0000FF"/>
              </a:solidFill>
            </a:endParaRPr>
          </a:p>
          <a:p>
            <a:pPr>
              <a:spcAft>
                <a:spcPts val="1200"/>
              </a:spcAft>
              <a:buClr>
                <a:srgbClr val="0000FF"/>
              </a:buClr>
            </a:pPr>
            <a:r>
              <a:rPr lang="en-CA" sz="4000" dirty="0">
                <a:solidFill>
                  <a:srgbClr val="0000FF"/>
                </a:solidFill>
              </a:rPr>
              <a:t>	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B3709-611D-42C8-9BD4-401A6649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23" y="874024"/>
            <a:ext cx="17045354" cy="919610"/>
          </a:xfrm>
        </p:spPr>
        <p:txBody>
          <a:bodyPr/>
          <a:lstStyle/>
          <a:p>
            <a:pPr algn="ctr">
              <a:defRPr/>
            </a:pPr>
            <a:r>
              <a:rPr lang="en-US" sz="7200" dirty="0">
                <a:solidFill>
                  <a:srgbClr val="0000FF"/>
                </a:solidFill>
              </a:rPr>
              <a:t>Quantum software development kits</a:t>
            </a:r>
            <a:endParaRPr lang="en-US" sz="7200" i="1" dirty="0">
              <a:solidFill>
                <a:srgbClr val="92D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EF7618-B1D6-4708-AC2C-D656E2DEDA25}"/>
              </a:ext>
            </a:extLst>
          </p:cNvPr>
          <p:cNvSpPr/>
          <p:nvPr/>
        </p:nvSpPr>
        <p:spPr>
          <a:xfrm>
            <a:off x="10025743" y="2992934"/>
            <a:ext cx="8158424" cy="60631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r"/>
            <a:r>
              <a:rPr lang="en-CA" sz="3600" dirty="0">
                <a:solidFill>
                  <a:srgbClr val="0000FF"/>
                </a:solidFill>
                <a:latin typeface="arial" panose="020B0604020202020204" pitchFamily="34" charset="0"/>
              </a:rPr>
              <a:t>Innovative digital tools are needed for developing and testing algorithms, writing software and programming the devices.</a:t>
            </a:r>
          </a:p>
          <a:p>
            <a:pPr algn="r"/>
            <a:endParaRPr lang="en-CA" sz="36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r"/>
            <a:r>
              <a:rPr lang="en-CA" sz="3600" dirty="0">
                <a:solidFill>
                  <a:srgbClr val="0000FF"/>
                </a:solidFill>
              </a:rPr>
              <a:t>A new breed of quantum programmer is needed to study and implement quantum software</a:t>
            </a:r>
          </a:p>
          <a:p>
            <a:pPr algn="r"/>
            <a:endParaRPr lang="en-CA" sz="36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r"/>
            <a:r>
              <a:rPr lang="en-CA" sz="3200" i="1" dirty="0"/>
              <a:t>—Zheng, </a:t>
            </a:r>
            <a:r>
              <a:rPr lang="en-CA" sz="3200" i="1" dirty="0" err="1"/>
              <a:t>Rigetti</a:t>
            </a:r>
            <a:r>
              <a:rPr lang="en-CA" sz="3200" i="1" dirty="0"/>
              <a:t>: First Quantum Computers Need Smart Software, Nature 549(7671), 2017</a:t>
            </a:r>
            <a:endParaRPr lang="en-CA" sz="3600" dirty="0">
              <a:solidFill>
                <a:srgbClr val="0000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6999CB-B773-4A36-881D-FA615E7F4FAA}"/>
              </a:ext>
            </a:extLst>
          </p:cNvPr>
          <p:cNvSpPr/>
          <p:nvPr/>
        </p:nvSpPr>
        <p:spPr>
          <a:xfrm>
            <a:off x="11499813" y="1559279"/>
            <a:ext cx="60885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i="1" dirty="0">
                <a:solidFill>
                  <a:srgbClr val="92D050"/>
                </a:solidFill>
              </a:rPr>
              <a:t>Ready now—for you!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2208462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AF5DEA-BC49-457F-9B30-85F3CB80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36953" cy="6352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62CCAB-2CD4-40C0-A63A-F9A283449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8384"/>
            <a:ext cx="6471138" cy="3938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2A4A86-1DC3-4BD5-8846-584DC1532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829" y="6348384"/>
            <a:ext cx="12353721" cy="3938616"/>
          </a:xfrm>
          <a:prstGeom prst="rect">
            <a:avLst/>
          </a:prstGeom>
        </p:spPr>
      </p:pic>
      <p:pic>
        <p:nvPicPr>
          <p:cNvPr id="6" name="Picture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E1AACB87-CB33-495F-9C4D-52C7FC194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0" y="6347414"/>
            <a:ext cx="5909379" cy="3939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D4A2F-9B71-4DAB-9D97-D6243E1D5FBC}"/>
              </a:ext>
            </a:extLst>
          </p:cNvPr>
          <p:cNvSpPr txBox="1"/>
          <p:nvPr/>
        </p:nvSpPr>
        <p:spPr>
          <a:xfrm>
            <a:off x="96407" y="9763780"/>
            <a:ext cx="583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</a:rPr>
              <a:t>IBM System One — 20 Qubits</a:t>
            </a:r>
          </a:p>
        </p:txBody>
      </p:sp>
    </p:spTree>
    <p:extLst>
      <p:ext uri="{BB962C8B-B14F-4D97-AF65-F5344CB8AC3E}">
        <p14:creationId xmlns:p14="http://schemas.microsoft.com/office/powerpoint/2010/main" val="3099271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C7EF-2228-4B67-BD19-57BBBA68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524"/>
            <a:ext cx="18288000" cy="1988345"/>
          </a:xfrm>
        </p:spPr>
        <p:txBody>
          <a:bodyPr>
            <a:normAutofit/>
          </a:bodyPr>
          <a:lstStyle/>
          <a:p>
            <a:pPr algn="ctr" defTabSz="914324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CA" sz="8000" cap="all" dirty="0">
                <a:solidFill>
                  <a:srgbClr val="0000FF"/>
                </a:solidFill>
                <a:latin typeface="Calibri Light"/>
                <a:ea typeface="ＭＳ Ｐゴシック" charset="0"/>
                <a:cs typeface="Calibri Light"/>
              </a:rPr>
              <a:t>D-Wave Systems &amp; Geordie Rose's Law</a:t>
            </a:r>
            <a:br>
              <a:rPr lang="en-CA" sz="8000" cap="all" dirty="0">
                <a:solidFill>
                  <a:srgbClr val="0000FF"/>
                </a:solidFill>
                <a:latin typeface="Calibri Light"/>
                <a:ea typeface="ＭＳ Ｐゴシック" charset="0"/>
                <a:cs typeface="Calibri Light"/>
              </a:rPr>
            </a:br>
            <a:r>
              <a:rPr lang="en-CA" sz="4400" dirty="0">
                <a:hlinkClick r:id="rId2"/>
              </a:rPr>
              <a:t>www.dwavesys.com/resources/tutorials</a:t>
            </a:r>
            <a:endParaRPr lang="en-CA" sz="8000" cap="all" dirty="0">
              <a:solidFill>
                <a:srgbClr val="0000FF"/>
              </a:solidFill>
              <a:latin typeface="Calibri Light"/>
              <a:ea typeface="ＭＳ Ｐゴシック" charset="0"/>
              <a:cs typeface="Calibri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277D66-256B-4CE8-86F1-4B0FFA5B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64" y="1968010"/>
            <a:ext cx="12735871" cy="823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03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18AE-25AD-4627-B319-C4F0938A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53378"/>
            <a:ext cx="15451282" cy="1988345"/>
          </a:xfrm>
        </p:spPr>
        <p:txBody>
          <a:bodyPr>
            <a:normAutofit/>
          </a:bodyPr>
          <a:lstStyle/>
          <a:p>
            <a:pPr defTabSz="914324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CA" sz="8000" cap="all" dirty="0">
                <a:solidFill>
                  <a:srgbClr val="0000FF"/>
                </a:solidFill>
                <a:latin typeface="Calibri Light"/>
                <a:ea typeface="ＭＳ Ｐゴシック" charset="0"/>
                <a:cs typeface="Calibri Light"/>
              </a:rPr>
              <a:t>Microsoft Quantum Azure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2C04BC-AB9C-4610-A200-EB6A73E8B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738438"/>
            <a:ext cx="16604673" cy="65270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4400" dirty="0">
                <a:hlinkClick r:id="rId2"/>
              </a:rPr>
              <a:t>Azure Quantum</a:t>
            </a:r>
            <a:r>
              <a:rPr lang="en-CA" sz="4400" dirty="0"/>
              <a:t> is a full-stack, open cloud ecosystem that will bring the benefits of quantum computing to people and organizations around the world. </a:t>
            </a:r>
          </a:p>
          <a:p>
            <a:pPr marL="0" indent="0">
              <a:buNone/>
            </a:pPr>
            <a:r>
              <a:rPr lang="en-CA" sz="4400" dirty="0"/>
              <a:t>With partners </a:t>
            </a:r>
            <a:r>
              <a:rPr lang="en-CA" sz="4400" u="sng" dirty="0">
                <a:hlinkClick r:id="rId3"/>
              </a:rPr>
              <a:t>1QBit</a:t>
            </a:r>
            <a:r>
              <a:rPr lang="en-CA" sz="4400" dirty="0"/>
              <a:t>, </a:t>
            </a:r>
            <a:r>
              <a:rPr lang="en-CA" sz="4400" u="sng" dirty="0">
                <a:hlinkClick r:id="rId4"/>
              </a:rPr>
              <a:t>Honeywell</a:t>
            </a:r>
            <a:r>
              <a:rPr lang="en-CA" sz="4400" dirty="0"/>
              <a:t>, </a:t>
            </a:r>
            <a:r>
              <a:rPr lang="en-CA" sz="4400" u="sng" dirty="0" err="1">
                <a:hlinkClick r:id="rId5"/>
              </a:rPr>
              <a:t>IonQ</a:t>
            </a:r>
            <a:r>
              <a:rPr lang="en-CA" sz="4400" dirty="0"/>
              <a:t>, and </a:t>
            </a:r>
            <a:r>
              <a:rPr lang="en-CA" sz="4400" u="sng" dirty="0">
                <a:hlinkClick r:id="rId6"/>
              </a:rPr>
              <a:t>QCI</a:t>
            </a:r>
            <a:r>
              <a:rPr lang="en-CA" sz="4400" dirty="0"/>
              <a:t>, </a:t>
            </a:r>
            <a:r>
              <a:rPr lang="en-CA" sz="4400" dirty="0" err="1"/>
              <a:t>Mircosoft</a:t>
            </a:r>
            <a:r>
              <a:rPr lang="en-CA" sz="4400" dirty="0"/>
              <a:t> is assembling a diverse set of quantum solutions, software, and hardware in Azure.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28FE4-C549-4147-9EC0-64B9186E2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3661" y="6460688"/>
            <a:ext cx="11338560" cy="33898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DA8E41-44DB-4B23-A597-68FA34242262}"/>
              </a:ext>
            </a:extLst>
          </p:cNvPr>
          <p:cNvSpPr/>
          <p:nvPr/>
        </p:nvSpPr>
        <p:spPr>
          <a:xfrm>
            <a:off x="1257300" y="1633837"/>
            <a:ext cx="99404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000" dirty="0">
                <a:hlinkClick r:id="rId8"/>
              </a:rPr>
              <a:t>azure.microsoft.com/en-ca/services/quantum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79143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5C43-8CEB-A54F-874E-E78F5850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3918" y="1491761"/>
            <a:ext cx="7509504" cy="1988345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/>
              <a:t>History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259173" cy="10287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036231" cy="10287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D0BBCCF-D00C-2743-98B4-8F3A18C18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61" y="2974218"/>
            <a:ext cx="6157913" cy="21398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EDD74-9039-8943-99C1-6BC4F1506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174" y="3782290"/>
            <a:ext cx="8779444" cy="5912427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dirty="0"/>
              <a:t>Co-Directors</a:t>
            </a:r>
          </a:p>
          <a:p>
            <a:pPr lvl="1"/>
            <a:r>
              <a:rPr lang="en-US" sz="3000" dirty="0"/>
              <a:t>Andrew MacLean</a:t>
            </a:r>
          </a:p>
          <a:p>
            <a:pPr lvl="1"/>
            <a:r>
              <a:rPr lang="en-US" sz="3000" dirty="0"/>
              <a:t>Ulrike Stege</a:t>
            </a:r>
          </a:p>
          <a:p>
            <a:pPr marL="0" indent="0">
              <a:buNone/>
            </a:pPr>
            <a:r>
              <a:rPr lang="en-US" sz="3500" dirty="0"/>
              <a:t>Started in 2017/18</a:t>
            </a:r>
          </a:p>
          <a:p>
            <a:pPr lvl="1"/>
            <a:r>
              <a:rPr lang="en-US" sz="3000" dirty="0"/>
              <a:t>Out of Department of Computer Science</a:t>
            </a:r>
          </a:p>
          <a:p>
            <a:pPr lvl="1"/>
            <a:r>
              <a:rPr lang="en-US" sz="3000" dirty="0"/>
              <a:t>First cohort of our Skills Academy in 2018</a:t>
            </a:r>
          </a:p>
          <a:p>
            <a:pPr lvl="1"/>
            <a:r>
              <a:rPr lang="en-US" sz="3000" dirty="0"/>
              <a:t>Software development</a:t>
            </a:r>
          </a:p>
          <a:p>
            <a:pPr marL="0" indent="0">
              <a:buNone/>
            </a:pPr>
            <a:r>
              <a:rPr lang="en-US" sz="3500" dirty="0"/>
              <a:t>2019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2 cohorts</a:t>
            </a:r>
          </a:p>
          <a:p>
            <a:pPr marL="0" indent="0">
              <a:buNone/>
            </a:pPr>
            <a:r>
              <a:rPr lang="en-US" sz="3500" dirty="0"/>
              <a:t>2020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Next cohort starts Saturday, Feb 1</a:t>
            </a:r>
          </a:p>
          <a:p>
            <a:pPr lvl="1"/>
            <a:r>
              <a:rPr lang="en-US" sz="3000" dirty="0"/>
              <a:t>Summer skills academy—computer engineering </a:t>
            </a:r>
          </a:p>
          <a:p>
            <a:pPr marL="0" indent="0"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83383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AEBC33-3233-3545-9EAD-F2A1A48A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4" y="1607559"/>
            <a:ext cx="17799912" cy="8679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8E3DC-6A18-F74B-A3E5-9966DE6C9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218" y="547688"/>
            <a:ext cx="17165782" cy="1988345"/>
          </a:xfrm>
        </p:spPr>
        <p:txBody>
          <a:bodyPr>
            <a:normAutofit fontScale="90000"/>
          </a:bodyPr>
          <a:lstStyle/>
          <a:p>
            <a:pPr algn="ctr" defTabSz="914324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US" sz="8000" cap="all" dirty="0">
                <a:solidFill>
                  <a:srgbClr val="0000FF"/>
                </a:solidFill>
                <a:latin typeface="Calibri Light"/>
                <a:ea typeface="ＭＳ Ｐゴシック" charset="0"/>
                <a:cs typeface="Calibri Light"/>
              </a:rPr>
              <a:t>1Qbit</a:t>
            </a:r>
            <a:br>
              <a:rPr lang="en-US" sz="8000" cap="all" dirty="0">
                <a:solidFill>
                  <a:srgbClr val="0000FF"/>
                </a:solidFill>
                <a:latin typeface="Calibri Light"/>
                <a:ea typeface="ＭＳ Ｐゴシック" charset="0"/>
                <a:cs typeface="Calibri Light"/>
              </a:rPr>
            </a:br>
            <a:r>
              <a:rPr lang="en-US" sz="8000" cap="all" dirty="0" err="1">
                <a:solidFill>
                  <a:srgbClr val="0000FF"/>
                </a:solidFill>
                <a:latin typeface="Calibri Light"/>
                <a:ea typeface="ＭＳ Ｐゴシック" charset="0"/>
                <a:cs typeface="Calibri Light"/>
              </a:rPr>
              <a:t>Qemist</a:t>
            </a:r>
            <a:endParaRPr lang="en-US" sz="8000" cap="all" dirty="0">
              <a:solidFill>
                <a:srgbClr val="0000FF"/>
              </a:solidFill>
              <a:latin typeface="Calibri Light"/>
              <a:ea typeface="ＭＳ Ｐゴシック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8701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9196ED-43A6-4E19-9F94-F0C40E171E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44120" y="8106777"/>
            <a:ext cx="12999761" cy="1177900"/>
          </a:xfrm>
        </p:spPr>
        <p:txBody>
          <a:bodyPr/>
          <a:lstStyle/>
          <a:p>
            <a:pPr algn="ctr"/>
            <a:r>
              <a:rPr lang="en-CA" sz="4000" dirty="0"/>
              <a:t> Taking the Quantum Leap – Why Now?</a:t>
            </a:r>
            <a:endParaRPr lang="en-CA" sz="2800" dirty="0"/>
          </a:p>
          <a:p>
            <a:pPr algn="ctr"/>
            <a:r>
              <a:rPr lang="en-CA" sz="2800" dirty="0"/>
              <a:t>www.ibm.com/thought-leadership/institute-business-value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C86AA7-2E0D-412E-8CA4-94DEBB3D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176"/>
            <a:ext cx="18288000" cy="1477113"/>
          </a:xfrm>
        </p:spPr>
        <p:txBody>
          <a:bodyPr/>
          <a:lstStyle/>
          <a:p>
            <a:pPr algn="ctr">
              <a:defRPr/>
            </a:pPr>
            <a:r>
              <a:rPr lang="en-CA" sz="6000" dirty="0">
                <a:solidFill>
                  <a:srgbClr val="0000FF"/>
                </a:solidFill>
              </a:rPr>
              <a:t>Quantum’s potential impact on problem-solving for applications and industries</a:t>
            </a:r>
            <a:endParaRPr lang="en-US" sz="6000" dirty="0">
              <a:solidFill>
                <a:srgbClr val="0000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44D9E5-4CB9-4A2A-A623-729D240B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457" y="1519116"/>
            <a:ext cx="10755086" cy="65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88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35406B-1496-46DE-A946-F014EF82C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64" y="828889"/>
            <a:ext cx="16759937" cy="2813360"/>
          </a:xfrm>
        </p:spPr>
        <p:txBody>
          <a:bodyPr/>
          <a:lstStyle/>
          <a:p>
            <a:r>
              <a:rPr lang="en-CA" dirty="0"/>
              <a:t>British Columbia</a:t>
            </a:r>
            <a:br>
              <a:rPr lang="en-CA" dirty="0"/>
            </a:br>
            <a:r>
              <a:rPr lang="en-CA" dirty="0"/>
              <a:t>Institute for Quantum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B9B4C-E31E-4CA0-9D29-201241FCA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64" y="3979328"/>
            <a:ext cx="14260260" cy="361019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B98BE5-4AE7-4B37-9C6B-1F6ADCCD37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85162" y="8492491"/>
            <a:ext cx="14542518" cy="39732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CA" dirty="0">
                <a:hlinkClick r:id="rId3"/>
              </a:rPr>
              <a:t>https://archive.news.gov.bc.ca/releases/news_releases_2017-2021/2019PREM0111-001892.htm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8943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BCBB6-289D-41EE-8CD4-788E1D62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22" y="534603"/>
            <a:ext cx="16684943" cy="1714500"/>
          </a:xfrm>
        </p:spPr>
        <p:txBody>
          <a:bodyPr>
            <a:normAutofit fontScale="90000"/>
          </a:bodyPr>
          <a:lstStyle/>
          <a:p>
            <a:r>
              <a:rPr lang="en-CA" dirty="0"/>
              <a:t>British Columbia</a:t>
            </a:r>
            <a:br>
              <a:rPr lang="en-CA" dirty="0"/>
            </a:br>
            <a:r>
              <a:rPr lang="en-CA" dirty="0"/>
              <a:t>Institute for Quantum Algorithms — Quick Facts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B6A61-876A-419E-A194-CBC59768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422" y="2683919"/>
            <a:ext cx="16684943" cy="6681789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buClr>
                <a:srgbClr val="00B0F0"/>
              </a:buClr>
            </a:pPr>
            <a:r>
              <a:rPr lang="en-CA" sz="3900" b="1" dirty="0"/>
              <a:t>$17 million for five years </a:t>
            </a:r>
            <a:r>
              <a:rPr lang="en-CA" sz="3900" dirty="0"/>
              <a:t>to establish the Quantum Algorithms Institute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rgbClr val="00B0F0"/>
              </a:buClr>
            </a:pPr>
            <a:r>
              <a:rPr lang="en-CA" sz="3900" dirty="0"/>
              <a:t>Quantum Algorithms Institute (QAI) will focus on </a:t>
            </a:r>
            <a:r>
              <a:rPr lang="en-CA" sz="3900" b="1" dirty="0"/>
              <a:t>building software and algorithms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rgbClr val="00B0F0"/>
              </a:buClr>
            </a:pPr>
            <a:r>
              <a:rPr lang="en-CA" sz="3900" dirty="0"/>
              <a:t>Help advance QC from research through to </a:t>
            </a:r>
            <a:r>
              <a:rPr lang="en-CA" sz="3900" b="1" dirty="0"/>
              <a:t>“transformative” technology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rgbClr val="00B0F0"/>
              </a:buClr>
            </a:pPr>
            <a:r>
              <a:rPr lang="en-CA" sz="3900" dirty="0"/>
              <a:t>Universities: </a:t>
            </a:r>
            <a:r>
              <a:rPr lang="en-CA" sz="3900" b="1" dirty="0"/>
              <a:t>SFU, UBC, UVic, Thompson Rivers University, Kwantlen University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rgbClr val="00B0F0"/>
              </a:buClr>
            </a:pPr>
            <a:r>
              <a:rPr lang="en-CA" sz="3900" dirty="0"/>
              <a:t>Local QC companies, like D-Wave and 1Qbit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rgbClr val="00B0F0"/>
              </a:buClr>
            </a:pPr>
            <a:r>
              <a:rPr lang="en-CA" sz="3900" dirty="0"/>
              <a:t>QC world leaders like </a:t>
            </a:r>
            <a:r>
              <a:rPr lang="en-CA" sz="3900" b="1" dirty="0"/>
              <a:t>Microsoft</a:t>
            </a:r>
            <a:r>
              <a:rPr lang="en-CA" sz="3900" dirty="0"/>
              <a:t> and </a:t>
            </a:r>
            <a:r>
              <a:rPr lang="en-CA" sz="3900" b="1" dirty="0"/>
              <a:t>IBM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rgbClr val="00B0F0"/>
              </a:buClr>
            </a:pPr>
            <a:r>
              <a:rPr lang="en-CA" sz="3900" dirty="0"/>
              <a:t>Commercially active QC companies: </a:t>
            </a:r>
            <a:r>
              <a:rPr lang="en-CA" sz="3900" b="1" dirty="0"/>
              <a:t>D-Wave, 1Qbit, IBM, Microsoft, Fujitsu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rgbClr val="00B0F0"/>
              </a:buClr>
            </a:pPr>
            <a:r>
              <a:rPr lang="en-CA" sz="3900" dirty="0"/>
              <a:t>Physical Office at SFU to help develop </a:t>
            </a:r>
            <a:r>
              <a:rPr lang="en-CA" sz="3900" b="1" dirty="0"/>
              <a:t>new Surrey downtown Vancouver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rgbClr val="00B0F0"/>
              </a:buClr>
            </a:pPr>
            <a:r>
              <a:rPr lang="en-CA" sz="3900" dirty="0"/>
              <a:t>Support </a:t>
            </a:r>
            <a:r>
              <a:rPr lang="en-CA" sz="3900" b="1" dirty="0"/>
              <a:t>Cascadia corridor </a:t>
            </a:r>
            <a:r>
              <a:rPr lang="en-CA" sz="3900" dirty="0"/>
              <a:t>— BC, Washington, Oregon</a:t>
            </a:r>
            <a:endParaRPr lang="en-CA" sz="3900" b="1" dirty="0"/>
          </a:p>
          <a:p>
            <a:pPr>
              <a:spcBef>
                <a:spcPts val="600"/>
              </a:spcBef>
              <a:spcAft>
                <a:spcPts val="1200"/>
              </a:spcAft>
              <a:buClr>
                <a:srgbClr val="00B0F0"/>
              </a:buClr>
            </a:pPr>
            <a:r>
              <a:rPr lang="en-CA" sz="3900" dirty="0"/>
              <a:t>Connect to </a:t>
            </a:r>
            <a:r>
              <a:rPr lang="en-CA" sz="3900" b="1" dirty="0"/>
              <a:t>Pacific Northwest Quantum Nexus </a:t>
            </a:r>
            <a:r>
              <a:rPr lang="en-CA" sz="3900" dirty="0"/>
              <a:t>— UW, PNNL, Microsoft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9682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44D67-81EF-4044-8A68-FD5AE8E33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5162" y="1631437"/>
            <a:ext cx="16305668" cy="4707017"/>
          </a:xfrm>
          <a:solidFill>
            <a:srgbClr val="92D050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4400" b="1" dirty="0">
              <a:solidFill>
                <a:srgbClr val="FF0000"/>
              </a:solidFill>
            </a:endParaRP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è"/>
            </a:pPr>
            <a:r>
              <a:rPr lang="en-CA" sz="4800" b="1" dirty="0">
                <a:solidFill>
                  <a:srgbClr val="0000FF"/>
                </a:solidFill>
              </a:rPr>
              <a:t>CRC in Quantum Systems — CSC &amp; ECE, Engineering</a:t>
            </a:r>
            <a:endParaRPr lang="en-CA" sz="4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571500" indent="-571500"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è"/>
            </a:pPr>
            <a:r>
              <a:rPr lang="en-CA" sz="4800" b="1" dirty="0">
                <a:solidFill>
                  <a:srgbClr val="0000FF"/>
                </a:solidFill>
              </a:rPr>
              <a:t>CRC in Quantum Computing for Simulation of </a:t>
            </a:r>
            <a:br>
              <a:rPr lang="en-CA" sz="4800" b="1" dirty="0">
                <a:solidFill>
                  <a:srgbClr val="0000FF"/>
                </a:solidFill>
              </a:rPr>
            </a:br>
            <a:r>
              <a:rPr lang="en-CA" sz="4800" b="1" dirty="0">
                <a:solidFill>
                  <a:srgbClr val="0000FF"/>
                </a:solidFill>
              </a:rPr>
              <a:t>Molecules and Materials— Chem &amp; Phys-Astro, Science</a:t>
            </a:r>
            <a:endParaRPr lang="en-CA" sz="48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571500" indent="-571500">
              <a:spcAft>
                <a:spcPts val="1200"/>
              </a:spcAft>
              <a:buFont typeface="Wingdings" panose="05000000000000000000" pitchFamily="2" charset="2"/>
              <a:buChar char="è"/>
            </a:pPr>
            <a:r>
              <a:rPr lang="en-CA" sz="4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CA" sz="4800" b="1" dirty="0">
                <a:solidFill>
                  <a:srgbClr val="0000FF"/>
                </a:solidFill>
              </a:rPr>
              <a:t>Chair in Quantum Devices —  ECE/ Phys-Astro, Engr/Science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CA" sz="4400" dirty="0"/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CA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9178BD-0527-40FE-BE69-FA09A223EB72}"/>
              </a:ext>
            </a:extLst>
          </p:cNvPr>
          <p:cNvSpPr txBox="1">
            <a:spLocks/>
          </p:cNvSpPr>
          <p:nvPr/>
        </p:nvSpPr>
        <p:spPr>
          <a:xfrm>
            <a:off x="1185162" y="547452"/>
            <a:ext cx="16633914" cy="91961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324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1200" b="0" i="0" kern="1200" cap="all" baseline="0">
                <a:solidFill>
                  <a:srgbClr val="004382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algn="ctr" defTabSz="914324" rtl="0" eaLnBrk="1" fontAlgn="base" hangingPunct="1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914324" rtl="0" eaLnBrk="1" fontAlgn="base" hangingPunct="1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914324" rtl="0" eaLnBrk="1" fontAlgn="base" hangingPunct="1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914324" rtl="0" eaLnBrk="1" fontAlgn="base" hangingPunct="1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914324" algn="ctr" defTabSz="914324" rtl="0" eaLnBrk="1" fontAlgn="base" hangingPunct="1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828648" algn="ctr" defTabSz="914324" rtl="0" eaLnBrk="1" fontAlgn="base" hangingPunct="1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2742971" algn="ctr" defTabSz="914324" rtl="0" eaLnBrk="1" fontAlgn="base" hangingPunct="1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295" algn="ctr" defTabSz="914324" rtl="0" eaLnBrk="1" fontAlgn="base" hangingPunct="1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lvl="0" defTabSz="287916">
              <a:defRPr/>
            </a:pPr>
            <a:r>
              <a:rPr kumimoji="0" lang="en-CA" sz="7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UVic Quantum Research </a:t>
            </a:r>
            <a:r>
              <a:rPr lang="en-CA" sz="7200" b="1" cap="none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6C790AA-11F1-4EA6-A7D4-BF9F0E0ECC7E}"/>
              </a:ext>
            </a:extLst>
          </p:cNvPr>
          <p:cNvSpPr txBox="1">
            <a:spLocks/>
          </p:cNvSpPr>
          <p:nvPr/>
        </p:nvSpPr>
        <p:spPr>
          <a:xfrm>
            <a:off x="17063884" y="9737671"/>
            <a:ext cx="825908" cy="5476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24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5200" b="0" i="0" kern="1200">
                <a:solidFill>
                  <a:srgbClr val="004382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1485776" indent="-57145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285809" indent="-45716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742971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3657295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5pPr>
            <a:lvl6pPr marL="5028781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104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428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52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55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DFF968-90DD-8C4B-82E9-2CB502AE2F1E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111F33"/>
                </a:solidFill>
                <a:effectLst/>
                <a:uLnTx/>
                <a:uFillTx/>
                <a:latin typeface="Calibri"/>
                <a:ea typeface="ＭＳ Ｐゴシック" charset="0"/>
                <a:cs typeface="Calibri Light"/>
              </a:rPr>
              <a:pPr marL="0" marR="0" lvl="0" indent="0" algn="r" defTabSz="68555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11F33"/>
              </a:solidFill>
              <a:effectLst/>
              <a:uLnTx/>
              <a:uFillTx/>
              <a:latin typeface="Calibri"/>
              <a:ea typeface="ＭＳ Ｐゴシック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1753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44D67-81EF-4044-8A68-FD5AE8E33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771" y="2504259"/>
            <a:ext cx="16864149" cy="6760032"/>
          </a:xfrm>
          <a:noFill/>
        </p:spPr>
        <p:txBody>
          <a:bodyPr/>
          <a:lstStyle/>
          <a:p>
            <a:pPr marL="571500" indent="-571500">
              <a:spcAft>
                <a:spcPts val="18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CA" sz="4000" dirty="0"/>
              <a:t>Principal investigators: </a:t>
            </a:r>
            <a:r>
              <a:rPr lang="en-CA" sz="4000" b="1" dirty="0">
                <a:solidFill>
                  <a:srgbClr val="0000FF"/>
                </a:solidFill>
              </a:rPr>
              <a:t>Ulrike Stege, Hausi Müller, Priya Angara</a:t>
            </a:r>
          </a:p>
          <a:p>
            <a:pPr marL="571500" indent="-571500">
              <a:spcAft>
                <a:spcPts val="18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CA" sz="4000" dirty="0"/>
              <a:t>Develop a toolkit to identify quantum problems and quantum hybrid problems</a:t>
            </a:r>
          </a:p>
          <a:p>
            <a:pPr marL="571500" indent="-571500">
              <a:spcAft>
                <a:spcPts val="18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CA" sz="4000" dirty="0"/>
              <a:t>Develop quantum problem solving &amp; algorithm design techniques for selected application domains</a:t>
            </a:r>
          </a:p>
          <a:p>
            <a:pPr marL="571500" indent="-571500">
              <a:spcAft>
                <a:spcPts val="18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CA" sz="4000" dirty="0"/>
              <a:t>Develop quantum software for</a:t>
            </a:r>
            <a:br>
              <a:rPr lang="en-CA" sz="4000" dirty="0"/>
            </a:br>
            <a:r>
              <a:rPr lang="en-CA" sz="4000" dirty="0"/>
              <a:t>selected problems using</a:t>
            </a:r>
            <a:br>
              <a:rPr lang="en-CA" sz="4000" dirty="0"/>
            </a:br>
            <a:r>
              <a:rPr lang="en-CA" sz="4000" dirty="0"/>
              <a:t>IBM Qiskit open-source</a:t>
            </a:r>
            <a:br>
              <a:rPr lang="en-CA" sz="4000" dirty="0"/>
            </a:br>
            <a:r>
              <a:rPr lang="en-CA" sz="4000" dirty="0"/>
              <a:t>quantum computing</a:t>
            </a:r>
            <a:br>
              <a:rPr lang="en-CA" sz="4000" dirty="0"/>
            </a:br>
            <a:r>
              <a:rPr lang="en-CA" sz="4000" dirty="0"/>
              <a:t>framework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CA" sz="40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CA" sz="4000" dirty="0"/>
          </a:p>
          <a:p>
            <a:endParaRPr lang="en-CA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B3709-611D-42C8-9BD4-401A6649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688638"/>
            <a:ext cx="17035306" cy="1586476"/>
          </a:xfrm>
        </p:spPr>
        <p:txBody>
          <a:bodyPr/>
          <a:lstStyle/>
          <a:p>
            <a:pPr defTabSz="287916">
              <a:defRPr/>
            </a:pPr>
            <a:r>
              <a:rPr lang="en-CA" sz="6000" b="1" cap="none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Quantum Problem Solving &amp; Algorithm Design</a:t>
            </a:r>
            <a:br>
              <a:rPr lang="en-CA" sz="6000" b="1" cap="none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</a:br>
            <a:r>
              <a:rPr lang="en-CA" sz="6000" b="1" cap="none" dirty="0">
                <a:solidFill>
                  <a:srgbClr val="FF0000"/>
                </a:solidFill>
              </a:rPr>
              <a:t>3-Year IBM CAS Project</a:t>
            </a:r>
            <a:endParaRPr lang="en-US" sz="6000" b="1" cap="none" dirty="0">
              <a:solidFill>
                <a:srgbClr val="0000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97AA5A6-895C-407E-8DD6-04995C0CD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632325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11F3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</a:rPr>
            </a:b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111F33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CCF1E-D5C1-4755-82C9-74C722AF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257" y="4760054"/>
            <a:ext cx="9677399" cy="455407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1790D1-7A64-4F17-B120-938012DE360A}"/>
              </a:ext>
            </a:extLst>
          </p:cNvPr>
          <p:cNvSpPr txBox="1">
            <a:spLocks/>
          </p:cNvSpPr>
          <p:nvPr/>
        </p:nvSpPr>
        <p:spPr>
          <a:xfrm>
            <a:off x="17063884" y="9737671"/>
            <a:ext cx="825908" cy="5476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24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5200" b="0" i="0" kern="1200">
                <a:solidFill>
                  <a:srgbClr val="004382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1485776" indent="-57145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285809" indent="-45716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742971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3657295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5pPr>
            <a:lvl6pPr marL="5028781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104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428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52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55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DFF968-90DD-8C4B-82E9-2CB502AE2F1E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111F33"/>
                </a:solidFill>
                <a:effectLst/>
                <a:uLnTx/>
                <a:uFillTx/>
                <a:latin typeface="Calibri"/>
                <a:ea typeface="ＭＳ Ｐゴシック" charset="0"/>
                <a:cs typeface="Calibri Light"/>
              </a:rPr>
              <a:pPr marL="0" marR="0" lvl="0" indent="0" algn="r" defTabSz="68555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11F33"/>
              </a:solidFill>
              <a:effectLst/>
              <a:uLnTx/>
              <a:uFillTx/>
              <a:latin typeface="Calibri"/>
              <a:ea typeface="ＭＳ Ｐゴシック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4612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44D67-81EF-4044-8A68-FD5AE8E33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924" y="1567543"/>
            <a:ext cx="17350153" cy="7456718"/>
          </a:xfrm>
          <a:noFill/>
        </p:spPr>
        <p:txBody>
          <a:bodyPr/>
          <a:lstStyle/>
          <a:p>
            <a:pPr marL="457200" lvl="2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CA" sz="4000" b="1" dirty="0">
                <a:solidFill>
                  <a:srgbClr val="0000FF"/>
                </a:solidFill>
                <a:latin typeface="Calibri Light"/>
                <a:cs typeface="Calibri Light"/>
              </a:rPr>
              <a:t>PHYS 280: Special Topics in Physics: Introduction to Quantum Computation</a:t>
            </a:r>
            <a:br>
              <a:rPr lang="en-CA" sz="4000" b="1" dirty="0">
                <a:solidFill>
                  <a:srgbClr val="0000FF"/>
                </a:solidFill>
                <a:latin typeface="Calibri Light"/>
                <a:cs typeface="Calibri Light"/>
              </a:rPr>
            </a:br>
            <a:r>
              <a:rPr lang="en-CA" sz="4000" b="1" dirty="0">
                <a:solidFill>
                  <a:srgbClr val="0000FF"/>
                </a:solidFill>
                <a:latin typeface="Calibri Light"/>
                <a:cs typeface="Calibri Light"/>
              </a:rPr>
              <a:t>Spring 2020 by Rogério de Sousa</a:t>
            </a:r>
          </a:p>
          <a:p>
            <a:pPr marL="457200" lvl="2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rgbClr val="004382"/>
                </a:solidFill>
                <a:latin typeface="Calibri Light"/>
                <a:cs typeface="Calibri Light"/>
              </a:rPr>
              <a:t>Directed Studies and Grad Course in Quantum Computing — Stege, Müller</a:t>
            </a:r>
          </a:p>
          <a:p>
            <a:pPr marL="457200" lvl="2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rgbClr val="004382"/>
                </a:solidFill>
                <a:latin typeface="Calibri Light"/>
                <a:cs typeface="Calibri Light"/>
              </a:rPr>
              <a:t>Quantum Fundamentals &amp; Qiskit Programming — Qiskit Terra &amp; Aqua (Fall 2020)</a:t>
            </a:r>
          </a:p>
          <a:p>
            <a:pPr marL="457200" lvl="2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rgbClr val="004382"/>
                </a:solidFill>
                <a:latin typeface="Calibri Light"/>
                <a:cs typeface="Calibri Light"/>
              </a:rPr>
              <a:t>Quantum Algorithms &amp; Problem Solving — Qiskit Aqua (Spring 2021)</a:t>
            </a:r>
          </a:p>
          <a:p>
            <a:pPr marL="457200" lvl="2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rgbClr val="004382"/>
                </a:solidFill>
                <a:latin typeface="Calibri Light"/>
                <a:cs typeface="Calibri Light"/>
              </a:rPr>
              <a:t>Topics Courses in Quantum Applications — Quantum Molecular Chemistry — Paci</a:t>
            </a:r>
          </a:p>
          <a:p>
            <a:pPr marL="457200" lvl="2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rgbClr val="004382"/>
                </a:solidFill>
                <a:latin typeface="Calibri Light"/>
                <a:cs typeface="Calibri Light"/>
              </a:rPr>
              <a:t>Quantum Computing Distance Course for TRU — Tiedje</a:t>
            </a:r>
          </a:p>
          <a:p>
            <a:pPr marL="457200" lvl="2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rgbClr val="004382"/>
                </a:solidFill>
                <a:latin typeface="Calibri Light"/>
                <a:cs typeface="Calibri Light"/>
              </a:rPr>
              <a:t>HighTechU Quantum Computing Component — Stege</a:t>
            </a:r>
          </a:p>
          <a:p>
            <a:pPr marL="457200" lvl="2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rgbClr val="004382"/>
                </a:solidFill>
                <a:latin typeface="Calibri Light"/>
                <a:cs typeface="Calibri Light"/>
              </a:rPr>
              <a:t>Hands-on courses on IBM Qiskit and D-Wave D-leap development</a:t>
            </a:r>
            <a:br>
              <a:rPr lang="en-CA" sz="4000" dirty="0">
                <a:solidFill>
                  <a:srgbClr val="004382"/>
                </a:solidFill>
                <a:latin typeface="Calibri Light"/>
                <a:cs typeface="Calibri Light"/>
              </a:rPr>
            </a:br>
            <a:r>
              <a:rPr lang="en-CA" sz="4000" dirty="0">
                <a:solidFill>
                  <a:srgbClr val="004382"/>
                </a:solidFill>
                <a:latin typeface="Calibri Light"/>
                <a:cs typeface="Calibri Light"/>
              </a:rPr>
              <a:t>platforms as part of </a:t>
            </a:r>
            <a:r>
              <a:rPr lang="en-CA" sz="4000" b="1" dirty="0">
                <a:solidFill>
                  <a:srgbClr val="0000FF"/>
                </a:solidFill>
                <a:latin typeface="Calibri Light"/>
                <a:cs typeface="Calibri Light"/>
              </a:rPr>
              <a:t>NSERC CREATE training program </a:t>
            </a:r>
            <a:r>
              <a:rPr lang="en-CA" sz="4000" dirty="0">
                <a:solidFill>
                  <a:srgbClr val="004382"/>
                </a:solidFill>
                <a:latin typeface="Calibri Light"/>
                <a:cs typeface="Calibri Light"/>
              </a:rPr>
              <a:t>2020</a:t>
            </a:r>
          </a:p>
          <a:p>
            <a:pPr marL="457200" lvl="2" indent="-4572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CA" sz="4000" dirty="0"/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CA" sz="4000" dirty="0"/>
          </a:p>
          <a:p>
            <a:endParaRPr lang="en-CA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B3709-611D-42C8-9BD4-401A6649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47" y="394328"/>
            <a:ext cx="17035306" cy="919610"/>
          </a:xfrm>
        </p:spPr>
        <p:txBody>
          <a:bodyPr/>
          <a:lstStyle/>
          <a:p>
            <a:pPr defTabSz="287916">
              <a:defRPr/>
            </a:pPr>
            <a:r>
              <a:rPr lang="en-CA" sz="6600" b="1" cap="none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UVic Quantum Computing Training</a:t>
            </a:r>
            <a:endParaRPr lang="en-US" sz="6600" b="1" cap="none" dirty="0">
              <a:solidFill>
                <a:srgbClr val="0000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9C2C02F-B984-4A66-9947-7F756C1BD675}"/>
              </a:ext>
            </a:extLst>
          </p:cNvPr>
          <p:cNvSpPr txBox="1">
            <a:spLocks/>
          </p:cNvSpPr>
          <p:nvPr/>
        </p:nvSpPr>
        <p:spPr>
          <a:xfrm>
            <a:off x="17063884" y="9737671"/>
            <a:ext cx="825908" cy="5476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324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5200" b="0" i="0" kern="1200">
                <a:solidFill>
                  <a:srgbClr val="004382"/>
                </a:solidFill>
                <a:latin typeface="Calibri Light"/>
                <a:ea typeface="ＭＳ Ｐゴシック" charset="0"/>
                <a:cs typeface="Calibri Light"/>
              </a:defRPr>
            </a:lvl1pPr>
            <a:lvl2pPr marL="1485776" indent="-57145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285809" indent="-457162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742971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4pPr>
            <a:lvl5pPr marL="3657295" indent="0" algn="l" defTabSz="914324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None/>
              <a:defRPr sz="5200" b="0" i="0" kern="1200">
                <a:solidFill>
                  <a:schemeClr val="bg1"/>
                </a:solidFill>
                <a:latin typeface="Calibri Light"/>
                <a:ea typeface="ＭＳ Ｐゴシック" charset="0"/>
                <a:cs typeface="Calibri Light"/>
              </a:defRPr>
            </a:lvl5pPr>
            <a:lvl6pPr marL="5028781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104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428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752" indent="-457162" algn="l" defTabSz="91432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55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DFF968-90DD-8C4B-82E9-2CB502AE2F1E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111F33"/>
                </a:solidFill>
                <a:effectLst/>
                <a:uLnTx/>
                <a:uFillTx/>
                <a:latin typeface="Calibri"/>
                <a:ea typeface="ＭＳ Ｐゴシック" charset="0"/>
                <a:cs typeface="Calibri Light"/>
              </a:rPr>
              <a:pPr marL="0" marR="0" lvl="0" indent="0" algn="r" defTabSz="68555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11F33"/>
              </a:solidFill>
              <a:effectLst/>
              <a:uLnTx/>
              <a:uFillTx/>
              <a:latin typeface="Calibri"/>
              <a:ea typeface="ＭＳ Ｐゴシック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49747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7C014-24D8-4B2F-9580-09E6A37D2A61}"/>
              </a:ext>
            </a:extLst>
          </p:cNvPr>
          <p:cNvSpPr txBox="1"/>
          <p:nvPr/>
        </p:nvSpPr>
        <p:spPr>
          <a:xfrm>
            <a:off x="-15421" y="6720840"/>
            <a:ext cx="18303422" cy="35999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defTabSz="914370"/>
            <a:endParaRPr lang="en-CA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44D67-81EF-4044-8A68-FD5AE8E33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723" y="542867"/>
            <a:ext cx="15783448" cy="7218647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en-CA" sz="7200" i="1" dirty="0">
              <a:solidFill>
                <a:srgbClr val="0000FF"/>
              </a:solidFill>
            </a:endParaRPr>
          </a:p>
          <a:p>
            <a:pPr algn="ctr"/>
            <a:r>
              <a:rPr lang="en-CA" sz="6000" b="1" dirty="0">
                <a:solidFill>
                  <a:srgbClr val="0000FF"/>
                </a:solidFill>
              </a:rPr>
              <a:t>You are cordially invited to contribute and attend</a:t>
            </a:r>
          </a:p>
          <a:p>
            <a:pPr algn="ctr"/>
            <a:r>
              <a:rPr lang="en-CA" sz="8800" b="1" dirty="0">
                <a:solidFill>
                  <a:srgbClr val="0000FF"/>
                </a:solidFill>
              </a:rPr>
              <a:t> IEEE Quantum Week 2020</a:t>
            </a:r>
          </a:p>
          <a:p>
            <a:pPr algn="ctr"/>
            <a:r>
              <a:rPr lang="en-CA" sz="6000" b="1" dirty="0">
                <a:solidFill>
                  <a:srgbClr val="0000FF"/>
                </a:solidFill>
              </a:rPr>
              <a:t>Oct 12-16, 2020 Denver – Broomfield, USA</a:t>
            </a:r>
          </a:p>
          <a:p>
            <a:pPr algn="ctr"/>
            <a:r>
              <a:rPr lang="en-CA" sz="7200" dirty="0">
                <a:hlinkClick r:id="rId2"/>
              </a:rPr>
              <a:t>qce.quantum.ieee.org</a:t>
            </a:r>
            <a:endParaRPr lang="en-US" sz="7200" b="1" dirty="0">
              <a:solidFill>
                <a:srgbClr val="0000FF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A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778EB6-A853-4BC1-BE9F-94B5A0E8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84" y="5932202"/>
            <a:ext cx="17146612" cy="3863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F6A74-91DE-4FBE-8321-1AC997BE4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493" y="6047503"/>
            <a:ext cx="2500316" cy="35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07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3253-AD67-4032-B676-3B12147A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A40FD-A5DC-43DB-81FA-BD2531CF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DFF968-90DD-8C4B-82E9-2CB502AE2F1E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  <a:cs typeface="Arial"/>
                <a:sym typeface="Arial"/>
              </a:rPr>
              <a:pPr marL="0" marR="0" lvl="0" indent="0" algn="r" defTabSz="6855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ＭＳ Ｐゴシック" charset="0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9E37F-385E-4A34-B053-12805D80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45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C0BB1-45B9-4754-AD3B-02306EFFA7B2}"/>
              </a:ext>
            </a:extLst>
          </p:cNvPr>
          <p:cNvSpPr txBox="1"/>
          <p:nvPr/>
        </p:nvSpPr>
        <p:spPr>
          <a:xfrm>
            <a:off x="10441686" y="9151191"/>
            <a:ext cx="700878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1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/>
                <a:sym typeface="Arial"/>
              </a:rPr>
              <a:t>qce.quantum.ieee.org</a:t>
            </a:r>
            <a:endParaRPr kumimoji="0" lang="en-CA" sz="5400" b="0" i="0" u="none" strike="noStrike" kern="1200" cap="none" spc="0" normalizeH="0" baseline="0" noProof="0" dirty="0">
              <a:ln>
                <a:noFill/>
              </a:ln>
              <a:solidFill>
                <a:srgbClr val="111F33"/>
              </a:solidFill>
              <a:effectLst/>
              <a:uLnTx/>
              <a:uFillTx/>
              <a:latin typeface="Calibri" charset="0"/>
              <a:ea typeface="ＭＳ Ｐゴシック" charset="0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396FB-6D28-441E-A96A-240949AB2CD3}"/>
              </a:ext>
            </a:extLst>
          </p:cNvPr>
          <p:cNvSpPr txBox="1"/>
          <p:nvPr/>
        </p:nvSpPr>
        <p:spPr>
          <a:xfrm>
            <a:off x="10441686" y="8309592"/>
            <a:ext cx="700878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1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/>
                <a:sym typeface="Arial"/>
              </a:rPr>
              <a:t>twitter.com/</a:t>
            </a:r>
            <a:r>
              <a:rPr kumimoji="0" lang="en-CA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/>
                <a:sym typeface="Arial"/>
              </a:rPr>
              <a:t>IEEEQuantumWeek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solidFill>
                <a:srgbClr val="111F33"/>
              </a:solidFill>
              <a:effectLst/>
              <a:uLnTx/>
              <a:uFillTx/>
              <a:latin typeface="Calibri" charset="0"/>
              <a:ea typeface="ＭＳ Ｐゴシック" charset="0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A1443-2E2D-44F4-AEC7-AB9B064A6195}"/>
              </a:ext>
            </a:extLst>
          </p:cNvPr>
          <p:cNvSpPr txBox="1"/>
          <p:nvPr/>
        </p:nvSpPr>
        <p:spPr>
          <a:xfrm>
            <a:off x="11110765" y="3168166"/>
            <a:ext cx="5670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  <a:sym typeface="Arial"/>
              </a:rPr>
              <a:t>Keynote Speakers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E87876-1DC6-4259-B251-439F66CA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128" y="8162988"/>
            <a:ext cx="2714188" cy="1925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7D105D-200A-4581-91C4-6DD452EF3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684" y="3354820"/>
            <a:ext cx="8235656" cy="484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FB52B0-CF33-4F01-85F0-3B1FDE0D3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412" y="3979381"/>
            <a:ext cx="5787333" cy="1959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C1AB6-AF7F-4DE9-ABBE-CAC1CA20A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8421" y="6070137"/>
            <a:ext cx="5787333" cy="1933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C5B2D-36AC-4362-A201-248B3B1BE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8792" y="3979380"/>
            <a:ext cx="1471866" cy="19193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7738D1A-EAE3-4BAC-9749-08F3E060F210}"/>
              </a:ext>
            </a:extLst>
          </p:cNvPr>
          <p:cNvSpPr/>
          <p:nvPr/>
        </p:nvSpPr>
        <p:spPr>
          <a:xfrm>
            <a:off x="1271684" y="516977"/>
            <a:ext cx="12437918" cy="13669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F60D24-8ACD-4154-8FDF-E50D03261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658" y="534600"/>
            <a:ext cx="11288620" cy="13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standing in front of a refrigerator&#10;&#10;Description automatically generated">
            <a:extLst>
              <a:ext uri="{FF2B5EF4-FFF2-40B4-BE49-F238E27FC236}">
                <a16:creationId xmlns:a16="http://schemas.microsoft.com/office/drawing/2014/main" id="{193B978C-2966-409E-942D-46F457D11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0" b="15691"/>
          <a:stretch/>
        </p:blipFill>
        <p:spPr>
          <a:xfrm>
            <a:off x="-125730" y="15"/>
            <a:ext cx="18413730" cy="10286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455B0-013E-4244-A769-1B5F5021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8639" y="-501090"/>
            <a:ext cx="6860682" cy="6753300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137160" tIns="68580" rIns="137160" bIns="68580" rtlCol="0" anchor="ctr">
            <a:normAutofit/>
          </a:bodyPr>
          <a:lstStyle/>
          <a:p>
            <a:pPr algn="ctr"/>
            <a:r>
              <a:rPr lang="en-US" sz="7200">
                <a:solidFill>
                  <a:srgbClr val="262626"/>
                </a:solidFill>
              </a:rPr>
              <a:t>Quantum Computing!</a:t>
            </a:r>
            <a:endParaRPr lang="en-US" sz="7200" dirty="0">
              <a:solidFill>
                <a:srgbClr val="26262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B2736F-C484-4016-9186-BB831B102D56}"/>
              </a:ext>
            </a:extLst>
          </p:cNvPr>
          <p:cNvSpPr/>
          <p:nvPr/>
        </p:nvSpPr>
        <p:spPr>
          <a:xfrm>
            <a:off x="-125731" y="9048924"/>
            <a:ext cx="18413732" cy="92333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IBM Quantum Computing Scientists Hanhee Paik (left) and Sarah Sheldon (right) examine the hardware inside an open dilution fridge at the IBM Q Lab at IBM’s T. J. Watson Research Center in Yorktown, NY.</a:t>
            </a:r>
            <a:endParaRPr kumimoji="0" lang="en-CA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49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9591" cy="10287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94511" y="-89064"/>
            <a:ext cx="18773779" cy="103856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34BC5A-9907-6248-9C95-05C60A1A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46" y="7140198"/>
            <a:ext cx="4803490" cy="2666743"/>
          </a:xfrm>
        </p:spPr>
        <p:txBody>
          <a:bodyPr>
            <a:normAutofit/>
          </a:bodyPr>
          <a:lstStyle/>
          <a:p>
            <a:r>
              <a:rPr lang="en-US" sz="6000" b="1" dirty="0"/>
              <a:t>Workshops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6806737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8829258-22F3-0843-9680-6A0D4B5B2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77" y="1007926"/>
            <a:ext cx="14499736" cy="50386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4602B-5403-2549-8280-81BD2BA7D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8" y="7151490"/>
            <a:ext cx="13515325" cy="265545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Brand-new addition to HighTechU</a:t>
            </a:r>
          </a:p>
          <a:p>
            <a:r>
              <a:rPr lang="en-US" sz="3200" dirty="0"/>
              <a:t>Plan: regular offerings of workshops</a:t>
            </a:r>
          </a:p>
          <a:p>
            <a:r>
              <a:rPr lang="en-US" sz="3200" dirty="0"/>
              <a:t>Today: </a:t>
            </a:r>
            <a:r>
              <a:rPr lang="en-US" sz="3200" i="1" dirty="0"/>
              <a:t>Quantum Computing:  A Hands-on Experience with </a:t>
            </a:r>
            <a:r>
              <a:rPr lang="en-US" sz="3200" i="1" dirty="0" err="1"/>
              <a:t>Jupyter</a:t>
            </a:r>
            <a:r>
              <a:rPr lang="en-US" sz="3200" i="1" dirty="0"/>
              <a:t> Notebooks </a:t>
            </a:r>
          </a:p>
          <a:p>
            <a:r>
              <a:rPr lang="en-US" sz="3200" dirty="0"/>
              <a:t>March 2020: 2-day Workshop on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1123882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able&#10;&#10;Description automatically generated">
            <a:extLst>
              <a:ext uri="{FF2B5EF4-FFF2-40B4-BE49-F238E27FC236}">
                <a16:creationId xmlns:a16="http://schemas.microsoft.com/office/drawing/2014/main" id="{47EA2036-9672-418D-BDA2-7C619AA8C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94" b="14095"/>
          <a:stretch/>
        </p:blipFill>
        <p:spPr>
          <a:xfrm>
            <a:off x="32" y="16"/>
            <a:ext cx="21010848" cy="11929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EB72A3-908E-4A3B-B407-32F62236DA4D}"/>
              </a:ext>
            </a:extLst>
          </p:cNvPr>
          <p:cNvSpPr/>
          <p:nvPr/>
        </p:nvSpPr>
        <p:spPr>
          <a:xfrm>
            <a:off x="508001" y="528320"/>
            <a:ext cx="7528560" cy="92049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Quantum computing devices</a:t>
            </a: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https://quantum-computing.ibm.com/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Circuit Composer</a:t>
            </a: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https://quantum-computing.ibm.com/composer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Qiskit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https://qiskit.org/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Shtetl-Optimized</a:t>
            </a: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https://www.scottaaronson.com/blog/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01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7F60F5-3E1D-4CD2-9E61-2C3408C10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7" y="0"/>
            <a:ext cx="18198573" cy="10287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F16A6D-6417-4CBC-8C62-955414F00A41}"/>
              </a:ext>
            </a:extLst>
          </p:cNvPr>
          <p:cNvSpPr/>
          <p:nvPr/>
        </p:nvSpPr>
        <p:spPr>
          <a:xfrm>
            <a:off x="5828294" y="1528319"/>
            <a:ext cx="672084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 the ordinary classical world, a skateboarder could be in only one location or position at a time, such as the left side of the ramp (which could represent a data value of 0) or the right side (representing a 1). But if a skateboarder could behave like a quantum object (such as an atom), he or she could be in a “superposition” of 0 and 1, effectively existing in both places at the same time.  </a:t>
            </a:r>
            <a:endParaRPr kumimoji="0" lang="en-CA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345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0CD9-1998-4D8E-9C0B-EE0E472A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3069" y="1598793"/>
            <a:ext cx="8617028" cy="70894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In the quantum phenomenon known as entanglement, the properties of two particles are intertwined even if they are separated by great distances from each other.</a:t>
            </a:r>
            <a:endParaRPr lang="en-CA" sz="3000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room&#10;&#10;Description automatically generated">
            <a:extLst>
              <a:ext uri="{FF2B5EF4-FFF2-40B4-BE49-F238E27FC236}">
                <a16:creationId xmlns:a16="http://schemas.microsoft.com/office/drawing/2014/main" id="{1F6EC296-6814-418C-BE46-AFFCE45B92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" y="-90310"/>
            <a:ext cx="18268128" cy="103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4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7EF7C-D49F-3A4A-858C-7A99440C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Today’s Agenda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47F2573-9EA1-0143-A99E-436C297C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259" y="309063"/>
            <a:ext cx="5718432" cy="198834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973DAF-0141-4CAA-B546-ACEC338E87EC}"/>
              </a:ext>
            </a:extLst>
          </p:cNvPr>
          <p:cNvGraphicFramePr>
            <a:graphicFrameLocks noGrp="1"/>
          </p:cNvGraphicFramePr>
          <p:nvPr/>
        </p:nvGraphicFramePr>
        <p:xfrm>
          <a:off x="1449001" y="2297408"/>
          <a:ext cx="13836025" cy="74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127">
                  <a:extLst>
                    <a:ext uri="{9D8B030D-6E8A-4147-A177-3AD203B41FA5}">
                      <a16:colId xmlns:a16="http://schemas.microsoft.com/office/drawing/2014/main" val="1760861389"/>
                    </a:ext>
                  </a:extLst>
                </a:gridCol>
                <a:gridCol w="10008898">
                  <a:extLst>
                    <a:ext uri="{9D8B030D-6E8A-4147-A177-3AD203B41FA5}">
                      <a16:colId xmlns:a16="http://schemas.microsoft.com/office/drawing/2014/main" val="2673413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Starting Time</a:t>
                      </a:r>
                    </a:p>
                    <a:p>
                      <a:pPr algn="ctr"/>
                      <a:r>
                        <a:rPr lang="en-CA" sz="3200" dirty="0"/>
                        <a:t>Approximate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Topic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3660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Introduction and Motivation</a:t>
                      </a:r>
                      <a:endParaRPr lang="en-CA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Account setup on IBM Q Experience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94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3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Introduction to </a:t>
                      </a:r>
                      <a:r>
                        <a:rPr lang="en-US" sz="3200" dirty="0" err="1"/>
                        <a:t>Jupyter</a:t>
                      </a:r>
                      <a:r>
                        <a:rPr lang="en-US" sz="3200" dirty="0"/>
                        <a:t> Notebooks, Python, Qiskit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Qubits, gates, superposition and measurements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787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94782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Hands-on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44399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2-qubit systems and entanglement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0917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3931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/>
                        <a:t>Entanglion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7135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Closing &amp;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26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13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9591" cy="10287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94511" y="-89064"/>
            <a:ext cx="18773779" cy="103856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0341EB-FADC-6948-883A-5A024C16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946" y="7140198"/>
            <a:ext cx="5921130" cy="2666743"/>
          </a:xfrm>
        </p:spPr>
        <p:txBody>
          <a:bodyPr>
            <a:normAutofit/>
          </a:bodyPr>
          <a:lstStyle/>
          <a:p>
            <a:r>
              <a:rPr lang="en-US" sz="6000" b="1" dirty="0"/>
              <a:t>Today’s HighTechU Q Team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6806737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D1A26F8-26FB-9F44-9E25-15E03F3B1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77" y="1007926"/>
            <a:ext cx="14499736" cy="50386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182D-5DD4-DD4A-97D9-B1DA45F8F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9664" y="7529221"/>
            <a:ext cx="3056139" cy="1888697"/>
          </a:xfrm>
        </p:spPr>
        <p:txBody>
          <a:bodyPr anchor="ctr">
            <a:normAutofit/>
          </a:bodyPr>
          <a:lstStyle/>
          <a:p>
            <a:r>
              <a:rPr lang="en-US" sz="3200" dirty="0"/>
              <a:t>Priya Angara</a:t>
            </a:r>
          </a:p>
          <a:p>
            <a:r>
              <a:rPr lang="en-US" sz="3200" dirty="0"/>
              <a:t>Hausi Müller</a:t>
            </a:r>
          </a:p>
          <a:p>
            <a:r>
              <a:rPr lang="en-US" sz="3200" dirty="0"/>
              <a:t>Ulrike Stege 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6B2B892-0C0D-4193-9296-F5FF3C8B280C}"/>
              </a:ext>
            </a:extLst>
          </p:cNvPr>
          <p:cNvSpPr txBox="1">
            <a:spLocks/>
          </p:cNvSpPr>
          <p:nvPr/>
        </p:nvSpPr>
        <p:spPr>
          <a:xfrm>
            <a:off x="12971978" y="7529221"/>
            <a:ext cx="3901561" cy="1888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Sunil Kumar</a:t>
            </a:r>
          </a:p>
          <a:p>
            <a:r>
              <a:rPr lang="en-US" sz="3200" dirty="0"/>
              <a:t>Andrew MacLean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Ivan Martell</a:t>
            </a:r>
          </a:p>
        </p:txBody>
      </p:sp>
    </p:spTree>
    <p:extLst>
      <p:ext uri="{BB962C8B-B14F-4D97-AF65-F5344CB8AC3E}">
        <p14:creationId xmlns:p14="http://schemas.microsoft.com/office/powerpoint/2010/main" val="288636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F59B3C-5AF7-4E5B-BA4A-470A8CF55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76" b="713"/>
          <a:stretch/>
        </p:blipFill>
        <p:spPr>
          <a:xfrm>
            <a:off x="20" y="-1"/>
            <a:ext cx="18287980" cy="659249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29777" y="6846073"/>
            <a:ext cx="5858224" cy="3440927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6846073"/>
            <a:ext cx="13666208" cy="3440927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85F12-E1B7-4541-9D1E-015DAC0D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287370"/>
            <a:ext cx="10474251" cy="15396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200">
                <a:solidFill>
                  <a:srgbClr val="FFFFFF"/>
                </a:solidFill>
                <a:hlinkClick r:id="rId3"/>
              </a:rPr>
              <a:t>https://hightechu.ca</a:t>
            </a:r>
            <a:endParaRPr lang="en-US" sz="7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6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EAB73079-37EB-4160-B218-9F88AAE65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597" b="141"/>
          <a:stretch/>
        </p:blipFill>
        <p:spPr>
          <a:xfrm>
            <a:off x="482599" y="482599"/>
            <a:ext cx="17322801" cy="93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9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7EF7C-D49F-3A4A-858C-7A99440C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Today’s Agenda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47F2573-9EA1-0143-A99E-436C297C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259" y="309063"/>
            <a:ext cx="5718432" cy="198834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973DAF-0141-4CAA-B546-ACEC338E8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748022"/>
              </p:ext>
            </p:extLst>
          </p:nvPr>
        </p:nvGraphicFramePr>
        <p:xfrm>
          <a:off x="1449001" y="2297408"/>
          <a:ext cx="13836025" cy="74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127">
                  <a:extLst>
                    <a:ext uri="{9D8B030D-6E8A-4147-A177-3AD203B41FA5}">
                      <a16:colId xmlns:a16="http://schemas.microsoft.com/office/drawing/2014/main" val="1760861389"/>
                    </a:ext>
                  </a:extLst>
                </a:gridCol>
                <a:gridCol w="10008898">
                  <a:extLst>
                    <a:ext uri="{9D8B030D-6E8A-4147-A177-3AD203B41FA5}">
                      <a16:colId xmlns:a16="http://schemas.microsoft.com/office/drawing/2014/main" val="2673413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Starting Time</a:t>
                      </a:r>
                    </a:p>
                    <a:p>
                      <a:pPr algn="ctr"/>
                      <a:r>
                        <a:rPr lang="en-CA" sz="3200" dirty="0"/>
                        <a:t>Approximate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Topic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3660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Introduction and Motivation</a:t>
                      </a:r>
                      <a:endParaRPr lang="en-CA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1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Account setup on IBM Q Experience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94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3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Introduction to </a:t>
                      </a:r>
                      <a:r>
                        <a:rPr lang="en-US" sz="3200" dirty="0" err="1"/>
                        <a:t>Jupyter</a:t>
                      </a:r>
                      <a:r>
                        <a:rPr lang="en-US" sz="3200" dirty="0"/>
                        <a:t> Notebooks, Python, Qiskit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Qubits, gates, superposition and measurements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787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94782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Hands-on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44399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2-qubit systems and entanglement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0917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3931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/>
                        <a:t>Entanglion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7135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Closing &amp;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26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241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62C7-6FAA-452C-86CD-063CD36F0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9994" y="2934409"/>
            <a:ext cx="7266248" cy="4418183"/>
          </a:xfrm>
        </p:spPr>
        <p:txBody>
          <a:bodyPr anchor="b">
            <a:noAutofit/>
          </a:bodyPr>
          <a:lstStyle/>
          <a:p>
            <a:r>
              <a:rPr lang="en-US" sz="9900" b="1" dirty="0">
                <a:latin typeface="Bahnschrift SemiLight" panose="020B0502040204020203" pitchFamily="34" charset="0"/>
              </a:rPr>
              <a:t>What is Quantum Computing? </a:t>
            </a:r>
            <a:endParaRPr lang="en-CA" sz="9900" b="1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6001245-5EA8-4E33-8FAC-8814E0F69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3" r="24951"/>
          <a:stretch/>
        </p:blipFill>
        <p:spPr>
          <a:xfrm>
            <a:off x="30" y="15"/>
            <a:ext cx="9036201" cy="1028698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5F61A56-E8D5-4DF0-AB76-3C1296E67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978" y="-27217"/>
            <a:ext cx="8042961" cy="2796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6FED3-EA64-7B49-A3AF-89724CCBF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7459" y="9249216"/>
            <a:ext cx="4370123" cy="973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DB149-42B2-094B-95E9-3606AA265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667" y="9316634"/>
            <a:ext cx="28575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8212A-FF47-434C-BAFB-454644D14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6218" y="9411884"/>
            <a:ext cx="2857500" cy="647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8AEECC-0C96-5241-96B8-B17EF5B73C29}"/>
              </a:ext>
            </a:extLst>
          </p:cNvPr>
          <p:cNvSpPr/>
          <p:nvPr/>
        </p:nvSpPr>
        <p:spPr>
          <a:xfrm>
            <a:off x="2525324" y="9477617"/>
            <a:ext cx="3676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160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Our Sponsors</a:t>
            </a:r>
          </a:p>
        </p:txBody>
      </p:sp>
    </p:spTree>
    <p:extLst>
      <p:ext uri="{BB962C8B-B14F-4D97-AF65-F5344CB8AC3E}">
        <p14:creationId xmlns:p14="http://schemas.microsoft.com/office/powerpoint/2010/main" val="210176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16BD-B98A-4BB3-B642-18A21C805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5839" y="1629775"/>
            <a:ext cx="14570653" cy="2585103"/>
          </a:xfrm>
        </p:spPr>
        <p:txBody>
          <a:bodyPr/>
          <a:lstStyle/>
          <a:p>
            <a:r>
              <a:rPr lang="en-CA" i="1" dirty="0"/>
              <a:t>Nature isn’t classical … and if you want to make a simulation of Nature, you’d better make it quantum …”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6775B-CC6D-4CB8-89D1-39A11ECBCA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6530" y="4327003"/>
            <a:ext cx="10527030" cy="783037"/>
          </a:xfrm>
        </p:spPr>
        <p:txBody>
          <a:bodyPr/>
          <a:lstStyle/>
          <a:p>
            <a:pPr algn="r"/>
            <a:r>
              <a:rPr lang="en-CA" i="1" dirty="0"/>
              <a:t>—Richard Feynman, </a:t>
            </a:r>
            <a:r>
              <a:rPr lang="en-CA" i="1" dirty="0" err="1"/>
              <a:t>CalTech</a:t>
            </a:r>
            <a:r>
              <a:rPr lang="en-CA" i="1" dirty="0"/>
              <a:t>, 1981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F8B1E-F289-4123-BEB7-FAF122240B21}"/>
              </a:ext>
            </a:extLst>
          </p:cNvPr>
          <p:cNvSpPr/>
          <p:nvPr/>
        </p:nvSpPr>
        <p:spPr>
          <a:xfrm>
            <a:off x="5370662" y="5997244"/>
            <a:ext cx="105258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CA" sz="4800" i="1" dirty="0">
                <a:solidFill>
                  <a:srgbClr val="0000FF"/>
                </a:solidFill>
              </a:rPr>
              <a:t>Quantum Computing leverages nature to </a:t>
            </a:r>
            <a:br>
              <a:rPr lang="en-CA" sz="4800" i="1" dirty="0">
                <a:solidFill>
                  <a:srgbClr val="0000FF"/>
                </a:solidFill>
              </a:rPr>
            </a:br>
            <a:r>
              <a:rPr lang="en-CA" sz="4800" i="1" dirty="0">
                <a:solidFill>
                  <a:srgbClr val="0000FF"/>
                </a:solidFill>
              </a:rPr>
              <a:t>represent and manipulate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1046953215"/>
      </p:ext>
    </p:extLst>
  </p:cSld>
  <p:clrMapOvr>
    <a:masterClrMapping/>
  </p:clrMapOvr>
</p:sld>
</file>

<file path=ppt/theme/theme1.xml><?xml version="1.0" encoding="utf-8"?>
<a:theme xmlns:a="http://schemas.openxmlformats.org/drawingml/2006/main" name="UVIC Edge Blue Lowercase">
  <a:themeElements>
    <a:clrScheme name="UVic Edge colours">
      <a:dk1>
        <a:srgbClr val="111F33"/>
      </a:dk1>
      <a:lt1>
        <a:sysClr val="window" lastClr="FFFFFF"/>
      </a:lt1>
      <a:dk2>
        <a:srgbClr val="004E81"/>
      </a:dk2>
      <a:lt2>
        <a:srgbClr val="004F80"/>
      </a:lt2>
      <a:accent1>
        <a:srgbClr val="111F33"/>
      </a:accent1>
      <a:accent2>
        <a:srgbClr val="BD1D27"/>
      </a:accent2>
      <a:accent3>
        <a:srgbClr val="004E81"/>
      </a:accent3>
      <a:accent4>
        <a:srgbClr val="E6A027"/>
      </a:accent4>
      <a:accent5>
        <a:srgbClr val="004E81"/>
      </a:accent5>
      <a:accent6>
        <a:srgbClr val="BD1D27"/>
      </a:accent6>
      <a:hlink>
        <a:srgbClr val="004E81"/>
      </a:hlink>
      <a:folHlink>
        <a:srgbClr val="004E8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5_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6_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BM BxD 2018 black background">
  <a:themeElements>
    <a:clrScheme name="Master black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1FF"/>
      </a:accent2>
      <a:accent3>
        <a:srgbClr val="1191E6"/>
      </a:accent3>
      <a:accent4>
        <a:srgbClr val="007D79"/>
      </a:accent4>
      <a:accent5>
        <a:srgbClr val="8A3FFC"/>
      </a:accent5>
      <a:accent6>
        <a:srgbClr val="697077"/>
      </a:accent6>
      <a:hlink>
        <a:srgbClr val="0061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6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Cyan 100">
      <a:srgbClr val="07192B"/>
    </a:custClr>
    <a:custClr name="Cyan 90">
      <a:srgbClr val="002B50"/>
    </a:custClr>
    <a:custClr name="Cyan 80">
      <a:srgbClr val="003D73"/>
    </a:custClr>
    <a:custClr name="Cyan 70">
      <a:srgbClr val="0058A1"/>
    </a:custClr>
    <a:custClr name="Cyan 60">
      <a:srgbClr val="0072C3"/>
    </a:custClr>
    <a:custClr name="Cyan 50">
      <a:srgbClr val="1191E6"/>
    </a:custClr>
    <a:custClr name="Cyan 40">
      <a:srgbClr val="30B0FF"/>
    </a:custClr>
    <a:custClr name="Cyan 30">
      <a:srgbClr val="6CCAFF"/>
    </a:custClr>
    <a:custClr name="Cyan 20">
      <a:srgbClr val="B3E6FF"/>
    </a:custClr>
    <a:custClr name="Cyan 10">
      <a:srgbClr val="E3F6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Q_master_presentation_template_v4" id="{8B3896F9-26E6-DF4A-A440-4D08CB005FE1}" vid="{3F85D5AF-2026-694F-A025-4CEBC23971DD}"/>
    </a:ext>
  </a:extLst>
</a:theme>
</file>

<file path=ppt/theme/theme7.xml><?xml version="1.0" encoding="utf-8"?>
<a:theme xmlns:a="http://schemas.openxmlformats.org/drawingml/2006/main" name="3_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4_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_UVIC Edge Blue Lowercase">
  <a:themeElements>
    <a:clrScheme name="UVic Edge colours">
      <a:dk1>
        <a:srgbClr val="111F33"/>
      </a:dk1>
      <a:lt1>
        <a:sysClr val="window" lastClr="FFFFFF"/>
      </a:lt1>
      <a:dk2>
        <a:srgbClr val="004E81"/>
      </a:dk2>
      <a:lt2>
        <a:srgbClr val="004F80"/>
      </a:lt2>
      <a:accent1>
        <a:srgbClr val="111F33"/>
      </a:accent1>
      <a:accent2>
        <a:srgbClr val="BD1D27"/>
      </a:accent2>
      <a:accent3>
        <a:srgbClr val="004E81"/>
      </a:accent3>
      <a:accent4>
        <a:srgbClr val="E6A027"/>
      </a:accent4>
      <a:accent5>
        <a:srgbClr val="004E81"/>
      </a:accent5>
      <a:accent6>
        <a:srgbClr val="BD1D27"/>
      </a:accent6>
      <a:hlink>
        <a:srgbClr val="004E81"/>
      </a:hlink>
      <a:folHlink>
        <a:srgbClr val="004E8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1351</Words>
  <Application>Microsoft Office PowerPoint</Application>
  <PresentationFormat>Custom</PresentationFormat>
  <Paragraphs>224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33</vt:i4>
      </vt:variant>
    </vt:vector>
  </HeadingPairs>
  <TitlesOfParts>
    <vt:vector size="57" baseType="lpstr">
      <vt:lpstr>.AppleSystemUIFont</vt:lpstr>
      <vt:lpstr>Arial</vt:lpstr>
      <vt:lpstr>Arial</vt:lpstr>
      <vt:lpstr>Bahnschrift SemiLight</vt:lpstr>
      <vt:lpstr>Calibri</vt:lpstr>
      <vt:lpstr>Calibri Light</vt:lpstr>
      <vt:lpstr>HelvNeue Light for IBM</vt:lpstr>
      <vt:lpstr>IBM Plex Sans</vt:lpstr>
      <vt:lpstr>IBM Plex Sans Light</vt:lpstr>
      <vt:lpstr>IBM Plex Sans SemiBold</vt:lpstr>
      <vt:lpstr>Trebuchet MS</vt:lpstr>
      <vt:lpstr>Wingdings</vt:lpstr>
      <vt:lpstr>UVIC Edge Blue Lowercase</vt:lpstr>
      <vt:lpstr>UVic Edge content 6</vt:lpstr>
      <vt:lpstr>1_UVic Edge content 6</vt:lpstr>
      <vt:lpstr>2_UVic Edge content 6</vt:lpstr>
      <vt:lpstr>Office Theme</vt:lpstr>
      <vt:lpstr>IBM BxD 2018 black background</vt:lpstr>
      <vt:lpstr>3_UVic Edge content 6</vt:lpstr>
      <vt:lpstr>4_UVic Edge content 6</vt:lpstr>
      <vt:lpstr>1_UVIC Edge Blue Lowercase</vt:lpstr>
      <vt:lpstr>5_UVic Edge content 6</vt:lpstr>
      <vt:lpstr>6_UVic Edge content 6</vt:lpstr>
      <vt:lpstr>1_Office Theme</vt:lpstr>
      <vt:lpstr>PowerPoint Presentation</vt:lpstr>
      <vt:lpstr>History</vt:lpstr>
      <vt:lpstr>Workshops</vt:lpstr>
      <vt:lpstr>Today’s HighTechU Q Team</vt:lpstr>
      <vt:lpstr>https://hightechu.ca</vt:lpstr>
      <vt:lpstr>PowerPoint Presentation</vt:lpstr>
      <vt:lpstr>Today’s Agenda</vt:lpstr>
      <vt:lpstr>What is Quantum Computing? </vt:lpstr>
      <vt:lpstr>PowerPoint Presentation</vt:lpstr>
      <vt:lpstr>PowerPoint Presentation</vt:lpstr>
      <vt:lpstr>PowerPoint Presentation</vt:lpstr>
      <vt:lpstr>One Form of Quantum advantage</vt:lpstr>
      <vt:lpstr>A Wonderful Story of Quantum Computing Applications</vt:lpstr>
      <vt:lpstr>Categories of Quantum computers</vt:lpstr>
      <vt:lpstr>IBM’s online Quantum Devices</vt:lpstr>
      <vt:lpstr>Quantum software development kits</vt:lpstr>
      <vt:lpstr>PowerPoint Presentation</vt:lpstr>
      <vt:lpstr>D-Wave Systems &amp; Geordie Rose's Law www.dwavesys.com/resources/tutorials</vt:lpstr>
      <vt:lpstr>Microsoft Quantum Azure</vt:lpstr>
      <vt:lpstr>1Qbit Qemist</vt:lpstr>
      <vt:lpstr>Quantum’s potential impact on problem-solving for applications and industries</vt:lpstr>
      <vt:lpstr>British Columbia Institute for Quantum Algorithms</vt:lpstr>
      <vt:lpstr>British Columbia Institute for Quantum Algorithms — Quick Facts</vt:lpstr>
      <vt:lpstr>PowerPoint Presentation</vt:lpstr>
      <vt:lpstr>Quantum Problem Solving &amp; Algorithm Design 3-Year IBM CAS Project</vt:lpstr>
      <vt:lpstr>UVic Quantum Computing Training</vt:lpstr>
      <vt:lpstr>PowerPoint Presentation</vt:lpstr>
      <vt:lpstr>PowerPoint Presentation</vt:lpstr>
      <vt:lpstr>Quantum Computing!</vt:lpstr>
      <vt:lpstr>PowerPoint Presentation</vt:lpstr>
      <vt:lpstr>PowerPoint Presentation</vt:lpstr>
      <vt:lpstr>PowerPoint Presentation</vt:lpstr>
      <vt:lpstr>Today’s Agenda</vt:lpstr>
    </vt:vector>
  </TitlesOfParts>
  <Manager>Ulrike Stege</Manager>
  <Company>University of Victoria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 HighTechU Introduction &amp; Motivation</dc:title>
  <dc:subject>Q HighTechU</dc:subject>
  <dc:creator>Priya Angara, Ulrike Stege, Hausi Muller</dc:creator>
  <cp:lastModifiedBy>Hausi Muller</cp:lastModifiedBy>
  <cp:revision>7</cp:revision>
  <cp:lastPrinted>2020-01-25T06:09:03Z</cp:lastPrinted>
  <dcterms:created xsi:type="dcterms:W3CDTF">2020-01-25T05:31:57Z</dcterms:created>
  <dcterms:modified xsi:type="dcterms:W3CDTF">2020-01-25T06:09:44Z</dcterms:modified>
</cp:coreProperties>
</file>